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F08AD-EC77-41AA-938E-F1E38205B084}" type="datetimeFigureOut">
              <a:rPr lang="en-US" smtClean="0"/>
              <a:t>7/24/2012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09415E0-DFCA-48EA-A1F4-979756699B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newsflash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F08AD-EC77-41AA-938E-F1E38205B084}" type="datetimeFigureOut">
              <a:rPr lang="en-US" smtClean="0"/>
              <a:t>7/24/2012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415E0-DFCA-48EA-A1F4-979756699B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newsflash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F08AD-EC77-41AA-938E-F1E38205B084}" type="datetimeFigureOut">
              <a:rPr lang="en-US" smtClean="0"/>
              <a:t>7/24/2012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415E0-DFCA-48EA-A1F4-979756699B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newsfla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F08AD-EC77-41AA-938E-F1E38205B084}" type="datetimeFigureOut">
              <a:rPr lang="en-US" smtClean="0"/>
              <a:t>7/24/2012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09415E0-DFCA-48EA-A1F4-979756699B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newsflash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F08AD-EC77-41AA-938E-F1E38205B084}" type="datetimeFigureOut">
              <a:rPr lang="en-US" smtClean="0"/>
              <a:t>7/24/2012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415E0-DFCA-48EA-A1F4-979756699B1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  <p:transition>
    <p:newsfla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F08AD-EC77-41AA-938E-F1E38205B084}" type="datetimeFigureOut">
              <a:rPr lang="en-US" smtClean="0"/>
              <a:t>7/24/2012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415E0-DFCA-48EA-A1F4-979756699B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newsfla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F08AD-EC77-41AA-938E-F1E38205B084}" type="datetimeFigureOut">
              <a:rPr lang="en-US" smtClean="0"/>
              <a:t>7/24/2012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809415E0-DFCA-48EA-A1F4-979756699B16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ransition>
    <p:newsfla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F08AD-EC77-41AA-938E-F1E38205B084}" type="datetimeFigureOut">
              <a:rPr lang="en-US" smtClean="0"/>
              <a:t>7/24/2012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415E0-DFCA-48EA-A1F4-979756699B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newsfla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F08AD-EC77-41AA-938E-F1E38205B084}" type="datetimeFigureOut">
              <a:rPr lang="en-US" smtClean="0"/>
              <a:t>7/24/2012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415E0-DFCA-48EA-A1F4-979756699B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newsfla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F08AD-EC77-41AA-938E-F1E38205B084}" type="datetimeFigureOut">
              <a:rPr lang="en-US" smtClean="0"/>
              <a:t>7/24/2012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415E0-DFCA-48EA-A1F4-979756699B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newsfla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F08AD-EC77-41AA-938E-F1E38205B084}" type="datetimeFigureOut">
              <a:rPr lang="en-US" smtClean="0"/>
              <a:t>7/24/2012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415E0-DFCA-48EA-A1F4-979756699B16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  <p:transition>
    <p:newsflash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E51F08AD-EC77-41AA-938E-F1E38205B084}" type="datetimeFigureOut">
              <a:rPr lang="en-US" smtClean="0"/>
              <a:t>7/24/2012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09415E0-DFCA-48EA-A1F4-979756699B16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newsflash/>
  </p:transition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1828800"/>
            <a:ext cx="8458200" cy="1222375"/>
          </a:xfrm>
        </p:spPr>
        <p:txBody>
          <a:bodyPr/>
          <a:lstStyle/>
          <a:p>
            <a:r>
              <a:rPr lang="en-US" dirty="0" err="1" smtClean="0">
                <a:solidFill>
                  <a:schemeClr val="accent4">
                    <a:lumMod val="20000"/>
                    <a:lumOff val="80000"/>
                  </a:schemeClr>
                </a:solidFill>
                <a:latin typeface="Maiandra GD" pitchFamily="34" charset="0"/>
              </a:rPr>
              <a:t>Cap</a:t>
            </a:r>
            <a:r>
              <a:rPr lang="en-US" dirty="0" err="1" smtClean="0">
                <a:solidFill>
                  <a:schemeClr val="accent4">
                    <a:lumMod val="20000"/>
                    <a:lumOff val="80000"/>
                  </a:schemeClr>
                </a:solidFill>
                <a:latin typeface="Maiandra GD" pitchFamily="34" charset="0"/>
                <a:cs typeface="Times New Roman"/>
              </a:rPr>
              <a:t>ítulo</a:t>
            </a:r>
            <a:r>
              <a:rPr lang="en-US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Maiandra GD" pitchFamily="34" charset="0"/>
                <a:cs typeface="Times New Roman"/>
              </a:rPr>
              <a:t> 1 </a:t>
            </a:r>
            <a:r>
              <a:rPr lang="en-US" dirty="0" err="1" smtClean="0">
                <a:solidFill>
                  <a:schemeClr val="accent4">
                    <a:lumMod val="20000"/>
                    <a:lumOff val="80000"/>
                  </a:schemeClr>
                </a:solidFill>
                <a:latin typeface="Maiandra GD" pitchFamily="34" charset="0"/>
                <a:cs typeface="Times New Roman"/>
              </a:rPr>
              <a:t>Tercer</a:t>
            </a:r>
            <a:r>
              <a:rPr lang="en-US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Maiandra GD" pitchFamily="34" charset="0"/>
                <a:cs typeface="Times New Roman"/>
              </a:rPr>
              <a:t> </a:t>
            </a:r>
            <a:r>
              <a:rPr lang="en-US" dirty="0" err="1" smtClean="0">
                <a:solidFill>
                  <a:schemeClr val="accent4">
                    <a:lumMod val="20000"/>
                    <a:lumOff val="80000"/>
                  </a:schemeClr>
                </a:solidFill>
                <a:latin typeface="Maiandra GD" pitchFamily="34" charset="0"/>
                <a:cs typeface="Times New Roman"/>
              </a:rPr>
              <a:t>paso</a:t>
            </a:r>
            <a:r>
              <a:rPr lang="en-US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Maiandra GD" pitchFamily="34" charset="0"/>
                <a:cs typeface="Times New Roman"/>
              </a:rPr>
              <a:t> 1.3</a:t>
            </a:r>
            <a:endParaRPr lang="en-US" dirty="0">
              <a:solidFill>
                <a:schemeClr val="accent4">
                  <a:lumMod val="20000"/>
                  <a:lumOff val="80000"/>
                </a:schemeClr>
              </a:solidFill>
              <a:latin typeface="Maiandra GD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609600"/>
            <a:ext cx="8458200" cy="91440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FFFF00"/>
                </a:solidFill>
                <a:latin typeface="Maiandra GD" pitchFamily="34" charset="0"/>
              </a:rPr>
              <a:t>Saying what you like and don’t like. </a:t>
            </a:r>
            <a:endParaRPr lang="en-US" dirty="0">
              <a:solidFill>
                <a:srgbClr val="FFFF00"/>
              </a:solidFill>
              <a:latin typeface="Maiandra GD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0" y="2590800"/>
            <a:ext cx="3076575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idx="2"/>
          </p:nvPr>
        </p:nvSpPr>
        <p:spPr>
          <a:xfrm>
            <a:off x="457201" y="609600"/>
            <a:ext cx="2514600" cy="5867400"/>
          </a:xfrm>
        </p:spPr>
        <p:txBody>
          <a:bodyPr>
            <a:normAutofit/>
          </a:bodyPr>
          <a:lstStyle/>
          <a:p>
            <a:r>
              <a:rPr lang="en-US" sz="3200" dirty="0" err="1" smtClean="0">
                <a:solidFill>
                  <a:schemeClr val="accent4">
                    <a:lumMod val="20000"/>
                    <a:lumOff val="80000"/>
                  </a:schemeClr>
                </a:solidFill>
                <a:latin typeface="Maiandra GD" pitchFamily="34" charset="0"/>
              </a:rPr>
              <a:t>Gustar</a:t>
            </a:r>
            <a:endParaRPr lang="en-US" sz="3200" dirty="0" smtClean="0">
              <a:solidFill>
                <a:schemeClr val="accent4">
                  <a:lumMod val="20000"/>
                  <a:lumOff val="80000"/>
                </a:schemeClr>
              </a:solidFill>
              <a:latin typeface="Maiandra GD" pitchFamily="34" charset="0"/>
            </a:endParaRPr>
          </a:p>
          <a:p>
            <a:endParaRPr lang="en-US" sz="3200" dirty="0" smtClean="0">
              <a:solidFill>
                <a:schemeClr val="accent4">
                  <a:lumMod val="20000"/>
                  <a:lumOff val="80000"/>
                </a:schemeClr>
              </a:solidFill>
              <a:latin typeface="Maiandra GD" pitchFamily="34" charset="0"/>
            </a:endParaRPr>
          </a:p>
          <a:p>
            <a:r>
              <a:rPr lang="en-US" sz="3200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Maiandra GD" pitchFamily="34" charset="0"/>
              </a:rPr>
              <a:t>Conjugation of “</a:t>
            </a:r>
            <a:r>
              <a:rPr lang="en-US" sz="3200" dirty="0" err="1" smtClean="0">
                <a:solidFill>
                  <a:schemeClr val="accent4">
                    <a:lumMod val="20000"/>
                    <a:lumOff val="80000"/>
                  </a:schemeClr>
                </a:solidFill>
                <a:latin typeface="Maiandra GD" pitchFamily="34" charset="0"/>
              </a:rPr>
              <a:t>gustar</a:t>
            </a:r>
            <a:r>
              <a:rPr lang="en-US" sz="3200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Maiandra GD" pitchFamily="34" charset="0"/>
              </a:rPr>
              <a:t>”</a:t>
            </a:r>
          </a:p>
          <a:p>
            <a:endParaRPr lang="en-US" sz="3200" dirty="0" smtClean="0">
              <a:solidFill>
                <a:schemeClr val="accent4">
                  <a:lumMod val="20000"/>
                  <a:lumOff val="80000"/>
                </a:schemeClr>
              </a:solidFill>
              <a:latin typeface="Maiandra GD" pitchFamily="34" charset="0"/>
            </a:endParaRPr>
          </a:p>
          <a:p>
            <a:endParaRPr lang="en-US" sz="3200" dirty="0" smtClean="0">
              <a:solidFill>
                <a:schemeClr val="accent4">
                  <a:lumMod val="20000"/>
                  <a:lumOff val="80000"/>
                </a:schemeClr>
              </a:solidFill>
              <a:latin typeface="Maiandra GD" pitchFamily="34" charset="0"/>
            </a:endParaRPr>
          </a:p>
          <a:p>
            <a:endParaRPr lang="en-US" sz="3200" dirty="0" smtClean="0">
              <a:solidFill>
                <a:schemeClr val="accent4">
                  <a:lumMod val="20000"/>
                  <a:lumOff val="80000"/>
                </a:schemeClr>
              </a:solidFill>
              <a:latin typeface="Maiandra GD" pitchFamily="34" charset="0"/>
            </a:endParaRPr>
          </a:p>
          <a:p>
            <a:endParaRPr lang="en-US" sz="3200" dirty="0" smtClean="0">
              <a:solidFill>
                <a:schemeClr val="accent4">
                  <a:lumMod val="20000"/>
                  <a:lumOff val="80000"/>
                </a:schemeClr>
              </a:solidFill>
              <a:latin typeface="Maiandra GD" pitchFamily="34" charset="0"/>
            </a:endParaRPr>
          </a:p>
          <a:p>
            <a:r>
              <a:rPr lang="en-US" sz="3200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Maiandra GD" pitchFamily="34" charset="0"/>
              </a:rPr>
              <a:t>Which one do you use?</a:t>
            </a:r>
            <a:r>
              <a:rPr lang="en-US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	</a:t>
            </a:r>
          </a:p>
          <a:p>
            <a:endParaRPr lang="en-US" dirty="0" smtClean="0">
              <a:solidFill>
                <a:schemeClr val="accent4">
                  <a:lumMod val="20000"/>
                  <a:lumOff val="80000"/>
                </a:schemeClr>
              </a:solidFill>
            </a:endParaRPr>
          </a:p>
          <a:p>
            <a:endParaRPr lang="en-US" dirty="0" smtClean="0">
              <a:solidFill>
                <a:schemeClr val="accent4">
                  <a:lumMod val="20000"/>
                  <a:lumOff val="80000"/>
                </a:schemeClr>
              </a:solidFill>
            </a:endParaRPr>
          </a:p>
          <a:p>
            <a:endParaRPr lang="en-US" dirty="0">
              <a:solidFill>
                <a:schemeClr val="accent4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2819400" y="609600"/>
            <a:ext cx="6096000" cy="5943600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chemeClr val="bg1">
                    <a:lumMod val="60000"/>
                    <a:lumOff val="40000"/>
                  </a:schemeClr>
                </a:solidFill>
                <a:latin typeface="Maiandra GD" pitchFamily="34" charset="0"/>
              </a:rPr>
              <a:t>Verb: to like</a:t>
            </a:r>
          </a:p>
          <a:p>
            <a:endParaRPr lang="en-US" dirty="0" smtClean="0">
              <a:solidFill>
                <a:schemeClr val="bg1">
                  <a:lumMod val="60000"/>
                  <a:lumOff val="40000"/>
                </a:schemeClr>
              </a:solidFill>
              <a:latin typeface="Maiandra GD" pitchFamily="34" charset="0"/>
            </a:endParaRPr>
          </a:p>
          <a:p>
            <a:r>
              <a:rPr lang="en-US" dirty="0" smtClean="0">
                <a:solidFill>
                  <a:schemeClr val="bg1">
                    <a:lumMod val="60000"/>
                    <a:lumOff val="40000"/>
                  </a:schemeClr>
                </a:solidFill>
                <a:latin typeface="Maiandra GD" pitchFamily="34" charset="0"/>
              </a:rPr>
              <a:t>“</a:t>
            </a:r>
            <a:r>
              <a:rPr lang="en-US" dirty="0" err="1" smtClean="0">
                <a:solidFill>
                  <a:schemeClr val="bg1">
                    <a:lumMod val="60000"/>
                    <a:lumOff val="40000"/>
                  </a:schemeClr>
                </a:solidFill>
                <a:latin typeface="Maiandra GD" pitchFamily="34" charset="0"/>
              </a:rPr>
              <a:t>Gustar</a:t>
            </a:r>
            <a:r>
              <a:rPr lang="en-US" dirty="0" smtClean="0">
                <a:solidFill>
                  <a:schemeClr val="bg1">
                    <a:lumMod val="60000"/>
                    <a:lumOff val="40000"/>
                  </a:schemeClr>
                </a:solidFill>
                <a:latin typeface="Maiandra GD" pitchFamily="34" charset="0"/>
              </a:rPr>
              <a:t>” only has two forms when conjugated. </a:t>
            </a:r>
            <a:endParaRPr lang="en-US" dirty="0" smtClean="0">
              <a:solidFill>
                <a:schemeClr val="bg1">
                  <a:lumMod val="60000"/>
                  <a:lumOff val="40000"/>
                </a:schemeClr>
              </a:solidFill>
              <a:latin typeface="Maiandra GD" pitchFamily="34" charset="0"/>
            </a:endParaRPr>
          </a:p>
          <a:p>
            <a:pPr algn="ctr">
              <a:buNone/>
            </a:pPr>
            <a:r>
              <a:rPr lang="en-US" dirty="0" smtClean="0">
                <a:solidFill>
                  <a:schemeClr val="bg1">
                    <a:lumMod val="60000"/>
                    <a:lumOff val="40000"/>
                  </a:schemeClr>
                </a:solidFill>
                <a:latin typeface="Maiandra GD" pitchFamily="34" charset="0"/>
              </a:rPr>
              <a:t>-</a:t>
            </a:r>
            <a:r>
              <a:rPr lang="en-US" dirty="0" err="1" smtClean="0">
                <a:solidFill>
                  <a:schemeClr val="bg1">
                    <a:lumMod val="60000"/>
                    <a:lumOff val="40000"/>
                  </a:schemeClr>
                </a:solidFill>
                <a:latin typeface="Maiandra GD" pitchFamily="34" charset="0"/>
              </a:rPr>
              <a:t>Gusta</a:t>
            </a:r>
            <a:r>
              <a:rPr lang="en-US" dirty="0" smtClean="0">
                <a:solidFill>
                  <a:schemeClr val="bg1">
                    <a:lumMod val="60000"/>
                    <a:lumOff val="40000"/>
                  </a:schemeClr>
                </a:solidFill>
                <a:latin typeface="Maiandra GD" pitchFamily="34" charset="0"/>
              </a:rPr>
              <a:t> (Singular)</a:t>
            </a:r>
          </a:p>
          <a:p>
            <a:pPr algn="ctr">
              <a:buNone/>
            </a:pPr>
            <a:r>
              <a:rPr lang="en-US" dirty="0" smtClean="0">
                <a:solidFill>
                  <a:schemeClr val="bg1">
                    <a:lumMod val="60000"/>
                    <a:lumOff val="40000"/>
                  </a:schemeClr>
                </a:solidFill>
                <a:latin typeface="Maiandra GD" pitchFamily="34" charset="0"/>
              </a:rPr>
              <a:t>&amp; </a:t>
            </a:r>
          </a:p>
          <a:p>
            <a:pPr algn="ctr">
              <a:buNone/>
            </a:pPr>
            <a:r>
              <a:rPr lang="en-US" dirty="0" err="1" smtClean="0">
                <a:solidFill>
                  <a:schemeClr val="bg1">
                    <a:lumMod val="60000"/>
                    <a:lumOff val="40000"/>
                  </a:schemeClr>
                </a:solidFill>
                <a:latin typeface="Maiandra GD" pitchFamily="34" charset="0"/>
              </a:rPr>
              <a:t>Gustan</a:t>
            </a:r>
            <a:r>
              <a:rPr lang="en-US" dirty="0" smtClean="0">
                <a:solidFill>
                  <a:schemeClr val="bg1">
                    <a:lumMod val="60000"/>
                    <a:lumOff val="40000"/>
                  </a:schemeClr>
                </a:solidFill>
                <a:latin typeface="Maiandra GD" pitchFamily="34" charset="0"/>
              </a:rPr>
              <a:t>(plural)</a:t>
            </a:r>
          </a:p>
          <a:p>
            <a:pPr>
              <a:buNone/>
            </a:pPr>
            <a:endParaRPr lang="en-US" dirty="0" smtClean="0">
              <a:solidFill>
                <a:schemeClr val="bg1">
                  <a:lumMod val="60000"/>
                  <a:lumOff val="40000"/>
                </a:schemeClr>
              </a:solidFill>
              <a:latin typeface="Maiandra GD" pitchFamily="34" charset="0"/>
            </a:endParaRPr>
          </a:p>
          <a:p>
            <a:r>
              <a:rPr lang="en-US" dirty="0" smtClean="0">
                <a:solidFill>
                  <a:schemeClr val="bg1">
                    <a:lumMod val="60000"/>
                    <a:lumOff val="40000"/>
                  </a:schemeClr>
                </a:solidFill>
                <a:latin typeface="Maiandra GD" pitchFamily="34" charset="0"/>
              </a:rPr>
              <a:t>Based on what is being described; if it’s singular or plural</a:t>
            </a:r>
          </a:p>
          <a:p>
            <a:pPr>
              <a:buNone/>
            </a:pPr>
            <a:endParaRPr lang="en-US" dirty="0">
              <a:solidFill>
                <a:schemeClr val="bg1">
                  <a:lumMod val="60000"/>
                  <a:lumOff val="40000"/>
                </a:schemeClr>
              </a:solidFill>
              <a:latin typeface="Maiandra GD" pitchFamily="34" charset="0"/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228600" y="228600"/>
            <a:ext cx="3236913" cy="5181600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tx1">
                    <a:lumMod val="20000"/>
                    <a:lumOff val="80000"/>
                  </a:schemeClr>
                </a:solidFill>
                <a:latin typeface="Maiandra GD" pitchFamily="34" charset="0"/>
              </a:rPr>
              <a:t>Indirect Object Pronouns (IOP)</a:t>
            </a:r>
          </a:p>
          <a:p>
            <a:endParaRPr lang="en-US" sz="2400" dirty="0" smtClean="0">
              <a:solidFill>
                <a:schemeClr val="tx1">
                  <a:lumMod val="20000"/>
                  <a:lumOff val="80000"/>
                </a:schemeClr>
              </a:solidFill>
              <a:latin typeface="Maiandra GD" pitchFamily="34" charset="0"/>
            </a:endParaRPr>
          </a:p>
          <a:p>
            <a:endParaRPr lang="en-US" sz="2400" dirty="0" smtClean="0">
              <a:solidFill>
                <a:schemeClr val="tx1">
                  <a:lumMod val="20000"/>
                  <a:lumOff val="80000"/>
                </a:schemeClr>
              </a:solidFill>
              <a:latin typeface="Maiandra GD" pitchFamily="34" charset="0"/>
            </a:endParaRPr>
          </a:p>
          <a:p>
            <a:r>
              <a:rPr lang="en-US" sz="2400" dirty="0" smtClean="0">
                <a:solidFill>
                  <a:schemeClr val="tx1">
                    <a:lumMod val="20000"/>
                    <a:lumOff val="80000"/>
                  </a:schemeClr>
                </a:solidFill>
                <a:latin typeface="Maiandra GD" pitchFamily="34" charset="0"/>
              </a:rPr>
              <a:t>IOP indicate…</a:t>
            </a:r>
          </a:p>
          <a:p>
            <a:endParaRPr lang="en-US" sz="2400" dirty="0" smtClean="0">
              <a:solidFill>
                <a:schemeClr val="tx1">
                  <a:lumMod val="20000"/>
                  <a:lumOff val="80000"/>
                </a:schemeClr>
              </a:solidFill>
              <a:latin typeface="Maiandra GD" pitchFamily="34" charset="0"/>
            </a:endParaRPr>
          </a:p>
          <a:p>
            <a:endParaRPr lang="en-US" sz="2400" dirty="0" smtClean="0">
              <a:solidFill>
                <a:schemeClr val="tx1">
                  <a:lumMod val="20000"/>
                  <a:lumOff val="80000"/>
                </a:schemeClr>
              </a:solidFill>
              <a:latin typeface="Maiandra GD" pitchFamily="34" charset="0"/>
            </a:endParaRPr>
          </a:p>
          <a:p>
            <a:r>
              <a:rPr lang="en-US" sz="2400" dirty="0" smtClean="0">
                <a:solidFill>
                  <a:schemeClr val="tx1">
                    <a:lumMod val="20000"/>
                    <a:lumOff val="80000"/>
                  </a:schemeClr>
                </a:solidFill>
                <a:latin typeface="Maiandra GD" pitchFamily="34" charset="0"/>
              </a:rPr>
              <a:t>IOP are….</a:t>
            </a:r>
            <a:endParaRPr lang="en-US" sz="2400" dirty="0">
              <a:solidFill>
                <a:schemeClr val="tx1">
                  <a:lumMod val="20000"/>
                  <a:lumOff val="80000"/>
                </a:schemeClr>
              </a:solidFill>
              <a:latin typeface="Maiandra GD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05200" y="228600"/>
            <a:ext cx="5410200" cy="51816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>
                <a:solidFill>
                  <a:schemeClr val="bg1">
                    <a:lumMod val="60000"/>
                    <a:lumOff val="40000"/>
                  </a:schemeClr>
                </a:solidFill>
                <a:latin typeface="Maiandra GD" pitchFamily="34" charset="0"/>
              </a:rPr>
              <a:t>With the verb </a:t>
            </a:r>
            <a:r>
              <a:rPr lang="en-US" dirty="0" err="1" smtClean="0">
                <a:solidFill>
                  <a:schemeClr val="bg1">
                    <a:lumMod val="60000"/>
                    <a:lumOff val="40000"/>
                  </a:schemeClr>
                </a:solidFill>
                <a:latin typeface="Maiandra GD" pitchFamily="34" charset="0"/>
              </a:rPr>
              <a:t>gustar</a:t>
            </a:r>
            <a:r>
              <a:rPr lang="en-US" dirty="0" smtClean="0">
                <a:solidFill>
                  <a:schemeClr val="bg1">
                    <a:lumMod val="60000"/>
                    <a:lumOff val="40000"/>
                  </a:schemeClr>
                </a:solidFill>
                <a:latin typeface="Maiandra GD" pitchFamily="34" charset="0"/>
              </a:rPr>
              <a:t> you </a:t>
            </a:r>
            <a:r>
              <a:rPr lang="en-US" u="sng" dirty="0" smtClean="0">
                <a:solidFill>
                  <a:schemeClr val="bg1">
                    <a:lumMod val="60000"/>
                    <a:lumOff val="40000"/>
                  </a:schemeClr>
                </a:solidFill>
                <a:latin typeface="Maiandra GD" pitchFamily="34" charset="0"/>
              </a:rPr>
              <a:t>must</a:t>
            </a:r>
            <a:r>
              <a:rPr lang="en-US" dirty="0" smtClean="0">
                <a:solidFill>
                  <a:schemeClr val="bg1">
                    <a:lumMod val="60000"/>
                    <a:lumOff val="40000"/>
                  </a:schemeClr>
                </a:solidFill>
                <a:latin typeface="Maiandra GD" pitchFamily="34" charset="0"/>
              </a:rPr>
              <a:t> have an indirect object pronoun placed in front of the verb. </a:t>
            </a:r>
          </a:p>
          <a:p>
            <a:endParaRPr lang="en-US" dirty="0" smtClean="0">
              <a:solidFill>
                <a:schemeClr val="bg1">
                  <a:lumMod val="60000"/>
                  <a:lumOff val="40000"/>
                </a:schemeClr>
              </a:solidFill>
              <a:latin typeface="Maiandra GD" pitchFamily="34" charset="0"/>
            </a:endParaRPr>
          </a:p>
          <a:p>
            <a:r>
              <a:rPr lang="en-US" dirty="0" smtClean="0">
                <a:solidFill>
                  <a:schemeClr val="bg1">
                    <a:lumMod val="60000"/>
                    <a:lumOff val="40000"/>
                  </a:schemeClr>
                </a:solidFill>
                <a:latin typeface="Maiandra GD" pitchFamily="34" charset="0"/>
              </a:rPr>
              <a:t>Who is doing the liking/disliking.</a:t>
            </a:r>
          </a:p>
          <a:p>
            <a:endParaRPr lang="en-US" dirty="0" smtClean="0">
              <a:solidFill>
                <a:schemeClr val="bg1">
                  <a:lumMod val="60000"/>
                  <a:lumOff val="40000"/>
                </a:schemeClr>
              </a:solidFill>
              <a:latin typeface="Maiandra GD" pitchFamily="34" charset="0"/>
            </a:endParaRPr>
          </a:p>
          <a:p>
            <a:r>
              <a:rPr lang="es-MX" dirty="0" smtClean="0">
                <a:solidFill>
                  <a:schemeClr val="bg1">
                    <a:lumMod val="60000"/>
                    <a:lumOff val="40000"/>
                  </a:schemeClr>
                </a:solidFill>
                <a:latin typeface="Maiandra GD" pitchFamily="34" charset="0"/>
              </a:rPr>
              <a:t>Me  ( Me gusta el libro)</a:t>
            </a:r>
          </a:p>
          <a:p>
            <a:r>
              <a:rPr lang="es-MX" dirty="0" smtClean="0">
                <a:solidFill>
                  <a:schemeClr val="bg1">
                    <a:lumMod val="60000"/>
                    <a:lumOff val="40000"/>
                  </a:schemeClr>
                </a:solidFill>
                <a:latin typeface="Maiandra GD" pitchFamily="34" charset="0"/>
              </a:rPr>
              <a:t>Te    (Te gustan las uvas)</a:t>
            </a:r>
          </a:p>
          <a:p>
            <a:r>
              <a:rPr lang="es-MX" dirty="0" smtClean="0">
                <a:solidFill>
                  <a:schemeClr val="bg1">
                    <a:lumMod val="60000"/>
                    <a:lumOff val="40000"/>
                  </a:schemeClr>
                </a:solidFill>
                <a:latin typeface="Maiandra GD" pitchFamily="34" charset="0"/>
              </a:rPr>
              <a:t>Le    (le gustan los </a:t>
            </a:r>
            <a:r>
              <a:rPr lang="es-MX" dirty="0" err="1" smtClean="0">
                <a:solidFill>
                  <a:schemeClr val="bg1">
                    <a:lumMod val="60000"/>
                    <a:lumOff val="40000"/>
                  </a:schemeClr>
                </a:solidFill>
                <a:latin typeface="Maiandra GD" pitchFamily="34" charset="0"/>
              </a:rPr>
              <a:t>blue</a:t>
            </a:r>
            <a:r>
              <a:rPr lang="es-MX" dirty="0" smtClean="0">
                <a:solidFill>
                  <a:schemeClr val="bg1">
                    <a:lumMod val="60000"/>
                    <a:lumOff val="40000"/>
                  </a:schemeClr>
                </a:solidFill>
                <a:latin typeface="Maiandra GD" pitchFamily="34" charset="0"/>
              </a:rPr>
              <a:t> jeans)</a:t>
            </a:r>
          </a:p>
          <a:p>
            <a:r>
              <a:rPr lang="es-MX" dirty="0" smtClean="0">
                <a:solidFill>
                  <a:schemeClr val="bg1">
                    <a:lumMod val="60000"/>
                    <a:lumOff val="40000"/>
                  </a:schemeClr>
                </a:solidFill>
                <a:latin typeface="Maiandra GD" pitchFamily="34" charset="0"/>
              </a:rPr>
              <a:t>Nos (Nos gusta la comida china)</a:t>
            </a:r>
          </a:p>
          <a:p>
            <a:r>
              <a:rPr lang="es-MX" dirty="0" smtClean="0">
                <a:solidFill>
                  <a:schemeClr val="bg1">
                    <a:lumMod val="60000"/>
                    <a:lumOff val="40000"/>
                  </a:schemeClr>
                </a:solidFill>
                <a:latin typeface="Maiandra GD" pitchFamily="34" charset="0"/>
              </a:rPr>
              <a:t>Les   ( Les gusta el baloncesto) </a:t>
            </a:r>
          </a:p>
          <a:p>
            <a:endParaRPr lang="en-US" dirty="0">
              <a:solidFill>
                <a:srgbClr val="FF0000"/>
              </a:solidFill>
              <a:latin typeface="Maiandra GD" pitchFamily="34" charset="0"/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0" y="228600"/>
            <a:ext cx="3276601" cy="60960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tx1">
                    <a:lumMod val="20000"/>
                    <a:lumOff val="80000"/>
                  </a:schemeClr>
                </a:solidFill>
                <a:latin typeface="Maiandra GD" pitchFamily="34" charset="0"/>
              </a:rPr>
              <a:t>To dislike strongly</a:t>
            </a:r>
          </a:p>
          <a:p>
            <a:endParaRPr lang="en-US" sz="2800" dirty="0" smtClean="0">
              <a:solidFill>
                <a:schemeClr val="tx1">
                  <a:lumMod val="20000"/>
                  <a:lumOff val="80000"/>
                </a:schemeClr>
              </a:solidFill>
              <a:latin typeface="Maiandra GD" pitchFamily="34" charset="0"/>
            </a:endParaRPr>
          </a:p>
          <a:p>
            <a:endParaRPr lang="en-US" sz="2800" dirty="0" smtClean="0">
              <a:solidFill>
                <a:schemeClr val="tx1">
                  <a:lumMod val="20000"/>
                  <a:lumOff val="80000"/>
                </a:schemeClr>
              </a:solidFill>
              <a:latin typeface="Maiandra GD" pitchFamily="34" charset="0"/>
            </a:endParaRPr>
          </a:p>
          <a:p>
            <a:endParaRPr lang="en-US" sz="2800" dirty="0" smtClean="0">
              <a:solidFill>
                <a:schemeClr val="tx1">
                  <a:lumMod val="20000"/>
                  <a:lumOff val="80000"/>
                </a:schemeClr>
              </a:solidFill>
              <a:latin typeface="Maiandra GD" pitchFamily="34" charset="0"/>
            </a:endParaRPr>
          </a:p>
          <a:p>
            <a:endParaRPr lang="en-US" sz="2800" dirty="0" smtClean="0">
              <a:solidFill>
                <a:schemeClr val="tx1">
                  <a:lumMod val="20000"/>
                  <a:lumOff val="80000"/>
                </a:schemeClr>
              </a:solidFill>
              <a:latin typeface="Maiandra GD" pitchFamily="34" charset="0"/>
            </a:endParaRPr>
          </a:p>
          <a:p>
            <a:endParaRPr lang="en-US" sz="2800" dirty="0" smtClean="0">
              <a:solidFill>
                <a:schemeClr val="tx1">
                  <a:lumMod val="20000"/>
                  <a:lumOff val="80000"/>
                </a:schemeClr>
              </a:solidFill>
              <a:latin typeface="Maiandra GD" pitchFamily="34" charset="0"/>
            </a:endParaRPr>
          </a:p>
          <a:p>
            <a:endParaRPr lang="en-US" sz="2800" dirty="0" smtClean="0">
              <a:solidFill>
                <a:schemeClr val="tx1">
                  <a:lumMod val="20000"/>
                  <a:lumOff val="80000"/>
                </a:schemeClr>
              </a:solidFill>
              <a:latin typeface="Maiandra GD" pitchFamily="34" charset="0"/>
            </a:endParaRPr>
          </a:p>
          <a:p>
            <a:r>
              <a:rPr lang="en-US" sz="2800" dirty="0" smtClean="0">
                <a:solidFill>
                  <a:schemeClr val="tx1">
                    <a:lumMod val="20000"/>
                    <a:lumOff val="80000"/>
                  </a:schemeClr>
                </a:solidFill>
                <a:latin typeface="Maiandra GD" pitchFamily="34" charset="0"/>
              </a:rPr>
              <a:t>To like very much</a:t>
            </a:r>
            <a:endParaRPr lang="en-US" sz="2800" dirty="0">
              <a:solidFill>
                <a:schemeClr val="tx1">
                  <a:lumMod val="20000"/>
                  <a:lumOff val="80000"/>
                </a:schemeClr>
              </a:solidFill>
              <a:latin typeface="Maiandra GD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276600" y="228600"/>
            <a:ext cx="5638800" cy="6629400"/>
          </a:xfrm>
        </p:spPr>
        <p:txBody>
          <a:bodyPr>
            <a:normAutofit lnSpcReduction="10000"/>
          </a:bodyPr>
          <a:lstStyle/>
          <a:p>
            <a:r>
              <a:rPr lang="en-US" sz="4400" dirty="0" err="1" smtClean="0">
                <a:solidFill>
                  <a:schemeClr val="bg1">
                    <a:lumMod val="60000"/>
                    <a:lumOff val="40000"/>
                  </a:schemeClr>
                </a:solidFill>
                <a:latin typeface="Maiandra GD" pitchFamily="34" charset="0"/>
              </a:rPr>
              <a:t>Chocar</a:t>
            </a:r>
            <a:r>
              <a:rPr lang="en-US" sz="2400" dirty="0" smtClean="0">
                <a:solidFill>
                  <a:schemeClr val="bg1">
                    <a:lumMod val="60000"/>
                    <a:lumOff val="40000"/>
                  </a:schemeClr>
                </a:solidFill>
                <a:latin typeface="Maiandra GD" pitchFamily="34" charset="0"/>
              </a:rPr>
              <a:t> (use with IOP)</a:t>
            </a:r>
          </a:p>
          <a:p>
            <a:r>
              <a:rPr lang="en-US" sz="2400" dirty="0" smtClean="0">
                <a:solidFill>
                  <a:schemeClr val="bg1">
                    <a:lumMod val="60000"/>
                    <a:lumOff val="40000"/>
                  </a:schemeClr>
                </a:solidFill>
                <a:latin typeface="Maiandra GD" pitchFamily="34" charset="0"/>
              </a:rPr>
              <a:t>Me </a:t>
            </a:r>
            <a:r>
              <a:rPr lang="en-US" sz="2400" dirty="0" err="1" smtClean="0">
                <a:solidFill>
                  <a:schemeClr val="bg1">
                    <a:lumMod val="60000"/>
                    <a:lumOff val="40000"/>
                  </a:schemeClr>
                </a:solidFill>
                <a:latin typeface="Maiandra GD" pitchFamily="34" charset="0"/>
              </a:rPr>
              <a:t>choca</a:t>
            </a:r>
            <a:r>
              <a:rPr lang="en-US" sz="2400" dirty="0" smtClean="0">
                <a:solidFill>
                  <a:schemeClr val="bg1">
                    <a:lumMod val="60000"/>
                    <a:lumOff val="40000"/>
                  </a:schemeClr>
                </a:solidFill>
                <a:latin typeface="Maiandra GD" pitchFamily="34" charset="0"/>
              </a:rPr>
              <a:t>(n)</a:t>
            </a:r>
            <a:endParaRPr lang="en-US" sz="2400" dirty="0" smtClean="0">
              <a:solidFill>
                <a:schemeClr val="bg1">
                  <a:lumMod val="60000"/>
                  <a:lumOff val="40000"/>
                </a:schemeClr>
              </a:solidFill>
              <a:latin typeface="Maiandra GD" pitchFamily="34" charset="0"/>
            </a:endParaRPr>
          </a:p>
          <a:p>
            <a:r>
              <a:rPr lang="en-US" sz="2400" dirty="0" smtClean="0">
                <a:solidFill>
                  <a:schemeClr val="bg1">
                    <a:lumMod val="60000"/>
                    <a:lumOff val="40000"/>
                  </a:schemeClr>
                </a:solidFill>
                <a:latin typeface="Maiandra GD" pitchFamily="34" charset="0"/>
              </a:rPr>
              <a:t>Te </a:t>
            </a:r>
            <a:r>
              <a:rPr lang="en-US" sz="2400" dirty="0" err="1" smtClean="0">
                <a:solidFill>
                  <a:schemeClr val="bg1">
                    <a:lumMod val="60000"/>
                    <a:lumOff val="40000"/>
                  </a:schemeClr>
                </a:solidFill>
                <a:latin typeface="Maiandra GD" pitchFamily="34" charset="0"/>
              </a:rPr>
              <a:t>choca</a:t>
            </a:r>
            <a:r>
              <a:rPr lang="en-US" sz="2400" dirty="0" smtClean="0">
                <a:solidFill>
                  <a:schemeClr val="bg1">
                    <a:lumMod val="60000"/>
                    <a:lumOff val="40000"/>
                  </a:schemeClr>
                </a:solidFill>
                <a:latin typeface="Maiandra GD" pitchFamily="34" charset="0"/>
              </a:rPr>
              <a:t>(n)</a:t>
            </a:r>
          </a:p>
          <a:p>
            <a:r>
              <a:rPr lang="en-US" sz="2400" dirty="0" smtClean="0">
                <a:solidFill>
                  <a:schemeClr val="bg1">
                    <a:lumMod val="60000"/>
                    <a:lumOff val="40000"/>
                  </a:schemeClr>
                </a:solidFill>
                <a:latin typeface="Maiandra GD" pitchFamily="34" charset="0"/>
              </a:rPr>
              <a:t>Le </a:t>
            </a:r>
            <a:r>
              <a:rPr lang="en-US" sz="2400" dirty="0" err="1" smtClean="0">
                <a:solidFill>
                  <a:schemeClr val="bg1">
                    <a:lumMod val="60000"/>
                    <a:lumOff val="40000"/>
                  </a:schemeClr>
                </a:solidFill>
                <a:latin typeface="Maiandra GD" pitchFamily="34" charset="0"/>
              </a:rPr>
              <a:t>choca</a:t>
            </a:r>
            <a:r>
              <a:rPr lang="en-US" sz="2400" dirty="0" smtClean="0">
                <a:solidFill>
                  <a:schemeClr val="bg1">
                    <a:lumMod val="60000"/>
                    <a:lumOff val="40000"/>
                  </a:schemeClr>
                </a:solidFill>
                <a:latin typeface="Maiandra GD" pitchFamily="34" charset="0"/>
              </a:rPr>
              <a:t>(n)</a:t>
            </a:r>
          </a:p>
          <a:p>
            <a:r>
              <a:rPr lang="en-US" sz="2400" dirty="0" err="1" smtClean="0">
                <a:solidFill>
                  <a:schemeClr val="bg1">
                    <a:lumMod val="60000"/>
                    <a:lumOff val="40000"/>
                  </a:schemeClr>
                </a:solidFill>
                <a:latin typeface="Maiandra GD" pitchFamily="34" charset="0"/>
              </a:rPr>
              <a:t>Nos</a:t>
            </a:r>
            <a:r>
              <a:rPr lang="en-US" sz="2400" dirty="0" smtClean="0">
                <a:solidFill>
                  <a:schemeClr val="bg1">
                    <a:lumMod val="60000"/>
                    <a:lumOff val="40000"/>
                  </a:schemeClr>
                </a:solidFill>
                <a:latin typeface="Maiandra GD" pitchFamily="34" charset="0"/>
              </a:rPr>
              <a:t> </a:t>
            </a:r>
            <a:r>
              <a:rPr lang="en-US" sz="2400" dirty="0" err="1" smtClean="0">
                <a:solidFill>
                  <a:schemeClr val="bg1">
                    <a:lumMod val="60000"/>
                    <a:lumOff val="40000"/>
                  </a:schemeClr>
                </a:solidFill>
                <a:latin typeface="Maiandra GD" pitchFamily="34" charset="0"/>
              </a:rPr>
              <a:t>choca</a:t>
            </a:r>
            <a:r>
              <a:rPr lang="en-US" sz="2400" dirty="0" smtClean="0">
                <a:solidFill>
                  <a:schemeClr val="bg1">
                    <a:lumMod val="60000"/>
                    <a:lumOff val="40000"/>
                  </a:schemeClr>
                </a:solidFill>
                <a:latin typeface="Maiandra GD" pitchFamily="34" charset="0"/>
              </a:rPr>
              <a:t>(n)</a:t>
            </a:r>
          </a:p>
          <a:p>
            <a:r>
              <a:rPr lang="en-US" sz="2400" dirty="0" smtClean="0">
                <a:solidFill>
                  <a:schemeClr val="bg1">
                    <a:lumMod val="60000"/>
                    <a:lumOff val="40000"/>
                  </a:schemeClr>
                </a:solidFill>
                <a:latin typeface="Maiandra GD" pitchFamily="34" charset="0"/>
              </a:rPr>
              <a:t>Les </a:t>
            </a:r>
            <a:r>
              <a:rPr lang="en-US" sz="2400" dirty="0" err="1" smtClean="0">
                <a:solidFill>
                  <a:schemeClr val="bg1">
                    <a:lumMod val="60000"/>
                    <a:lumOff val="40000"/>
                  </a:schemeClr>
                </a:solidFill>
                <a:latin typeface="Maiandra GD" pitchFamily="34" charset="0"/>
              </a:rPr>
              <a:t>choca</a:t>
            </a:r>
            <a:r>
              <a:rPr lang="en-US" sz="2400" dirty="0" smtClean="0">
                <a:solidFill>
                  <a:schemeClr val="bg1">
                    <a:lumMod val="60000"/>
                    <a:lumOff val="40000"/>
                  </a:schemeClr>
                </a:solidFill>
                <a:latin typeface="Maiandra GD" pitchFamily="34" charset="0"/>
              </a:rPr>
              <a:t>(n)</a:t>
            </a:r>
          </a:p>
          <a:p>
            <a:r>
              <a:rPr lang="en-US" sz="2400" dirty="0" smtClean="0">
                <a:solidFill>
                  <a:schemeClr val="tx1">
                    <a:lumMod val="60000"/>
                    <a:lumOff val="40000"/>
                  </a:schemeClr>
                </a:solidFill>
                <a:latin typeface="Maiandra GD" pitchFamily="34" charset="0"/>
              </a:rPr>
              <a:t>Example: Me </a:t>
            </a:r>
            <a:r>
              <a:rPr lang="en-US" sz="2400" dirty="0" err="1" smtClean="0">
                <a:solidFill>
                  <a:schemeClr val="tx1">
                    <a:lumMod val="60000"/>
                    <a:lumOff val="40000"/>
                  </a:schemeClr>
                </a:solidFill>
                <a:latin typeface="Maiandra GD" pitchFamily="34" charset="0"/>
              </a:rPr>
              <a:t>choca</a:t>
            </a:r>
            <a:r>
              <a:rPr lang="en-US" sz="2400" dirty="0" smtClean="0">
                <a:solidFill>
                  <a:schemeClr val="tx1">
                    <a:lumMod val="60000"/>
                    <a:lumOff val="40000"/>
                  </a:schemeClr>
                </a:solidFill>
                <a:latin typeface="Maiandra GD" pitchFamily="34" charset="0"/>
              </a:rPr>
              <a:t> la </a:t>
            </a:r>
            <a:r>
              <a:rPr lang="en-US" sz="2400" dirty="0" err="1" smtClean="0">
                <a:solidFill>
                  <a:schemeClr val="tx1">
                    <a:lumMod val="60000"/>
                    <a:lumOff val="40000"/>
                  </a:schemeClr>
                </a:solidFill>
                <a:latin typeface="Maiandra GD" pitchFamily="34" charset="0"/>
              </a:rPr>
              <a:t>tarea</a:t>
            </a:r>
            <a:r>
              <a:rPr lang="en-US" sz="2400" dirty="0" smtClean="0">
                <a:solidFill>
                  <a:schemeClr val="tx1">
                    <a:lumMod val="60000"/>
                    <a:lumOff val="40000"/>
                  </a:schemeClr>
                </a:solidFill>
                <a:latin typeface="Maiandra GD" pitchFamily="34" charset="0"/>
              </a:rPr>
              <a:t>. </a:t>
            </a:r>
          </a:p>
          <a:p>
            <a:endParaRPr lang="en-US" sz="2400" dirty="0" smtClean="0">
              <a:solidFill>
                <a:schemeClr val="bg1">
                  <a:lumMod val="60000"/>
                  <a:lumOff val="40000"/>
                </a:schemeClr>
              </a:solidFill>
              <a:latin typeface="Maiandra GD" pitchFamily="34" charset="0"/>
            </a:endParaRPr>
          </a:p>
          <a:p>
            <a:pPr>
              <a:buNone/>
            </a:pPr>
            <a:r>
              <a:rPr lang="en-US" sz="4000" dirty="0" err="1" smtClean="0">
                <a:solidFill>
                  <a:schemeClr val="bg1">
                    <a:lumMod val="60000"/>
                    <a:lumOff val="40000"/>
                  </a:schemeClr>
                </a:solidFill>
                <a:latin typeface="Maiandra GD" pitchFamily="34" charset="0"/>
              </a:rPr>
              <a:t>Encantar</a:t>
            </a:r>
            <a:r>
              <a:rPr lang="en-US" sz="2400" dirty="0" smtClean="0">
                <a:solidFill>
                  <a:schemeClr val="bg1">
                    <a:lumMod val="60000"/>
                    <a:lumOff val="40000"/>
                  </a:schemeClr>
                </a:solidFill>
                <a:latin typeface="Maiandra GD" pitchFamily="34" charset="0"/>
              </a:rPr>
              <a:t> (use with IOP)</a:t>
            </a:r>
          </a:p>
          <a:p>
            <a:r>
              <a:rPr lang="en-US" sz="2400" dirty="0" smtClean="0">
                <a:solidFill>
                  <a:schemeClr val="bg1">
                    <a:lumMod val="60000"/>
                    <a:lumOff val="40000"/>
                  </a:schemeClr>
                </a:solidFill>
                <a:latin typeface="Maiandra GD" pitchFamily="34" charset="0"/>
              </a:rPr>
              <a:t>Me </a:t>
            </a:r>
            <a:r>
              <a:rPr lang="en-US" sz="2400" dirty="0" err="1" smtClean="0">
                <a:solidFill>
                  <a:schemeClr val="bg1">
                    <a:lumMod val="60000"/>
                    <a:lumOff val="40000"/>
                  </a:schemeClr>
                </a:solidFill>
                <a:latin typeface="Maiandra GD" pitchFamily="34" charset="0"/>
              </a:rPr>
              <a:t>encanta</a:t>
            </a:r>
            <a:r>
              <a:rPr lang="en-US" sz="2400" dirty="0" smtClean="0">
                <a:solidFill>
                  <a:schemeClr val="bg1">
                    <a:lumMod val="60000"/>
                    <a:lumOff val="40000"/>
                  </a:schemeClr>
                </a:solidFill>
                <a:latin typeface="Maiandra GD" pitchFamily="34" charset="0"/>
              </a:rPr>
              <a:t>(n)</a:t>
            </a:r>
          </a:p>
          <a:p>
            <a:r>
              <a:rPr lang="en-US" sz="2400" dirty="0" smtClean="0">
                <a:solidFill>
                  <a:schemeClr val="bg1">
                    <a:lumMod val="60000"/>
                    <a:lumOff val="40000"/>
                  </a:schemeClr>
                </a:solidFill>
                <a:latin typeface="Maiandra GD" pitchFamily="34" charset="0"/>
              </a:rPr>
              <a:t>Te </a:t>
            </a:r>
            <a:r>
              <a:rPr lang="en-US" sz="2400" dirty="0" err="1" smtClean="0">
                <a:solidFill>
                  <a:schemeClr val="bg1">
                    <a:lumMod val="60000"/>
                    <a:lumOff val="40000"/>
                  </a:schemeClr>
                </a:solidFill>
                <a:latin typeface="Maiandra GD" pitchFamily="34" charset="0"/>
              </a:rPr>
              <a:t>encanta</a:t>
            </a:r>
            <a:r>
              <a:rPr lang="en-US" sz="2400" dirty="0" smtClean="0">
                <a:solidFill>
                  <a:schemeClr val="bg1">
                    <a:lumMod val="60000"/>
                    <a:lumOff val="40000"/>
                  </a:schemeClr>
                </a:solidFill>
                <a:latin typeface="Maiandra GD" pitchFamily="34" charset="0"/>
              </a:rPr>
              <a:t>(n)</a:t>
            </a:r>
          </a:p>
          <a:p>
            <a:r>
              <a:rPr lang="en-US" sz="2400" dirty="0" smtClean="0">
                <a:solidFill>
                  <a:schemeClr val="bg1">
                    <a:lumMod val="60000"/>
                    <a:lumOff val="40000"/>
                  </a:schemeClr>
                </a:solidFill>
                <a:latin typeface="Maiandra GD" pitchFamily="34" charset="0"/>
              </a:rPr>
              <a:t>Le </a:t>
            </a:r>
            <a:r>
              <a:rPr lang="en-US" sz="2400" dirty="0" err="1" smtClean="0">
                <a:solidFill>
                  <a:schemeClr val="bg1">
                    <a:lumMod val="60000"/>
                    <a:lumOff val="40000"/>
                  </a:schemeClr>
                </a:solidFill>
                <a:latin typeface="Maiandra GD" pitchFamily="34" charset="0"/>
              </a:rPr>
              <a:t>encanta</a:t>
            </a:r>
            <a:r>
              <a:rPr lang="en-US" sz="2400" dirty="0" smtClean="0">
                <a:solidFill>
                  <a:schemeClr val="bg1">
                    <a:lumMod val="60000"/>
                    <a:lumOff val="40000"/>
                  </a:schemeClr>
                </a:solidFill>
                <a:latin typeface="Maiandra GD" pitchFamily="34" charset="0"/>
              </a:rPr>
              <a:t>(n)</a:t>
            </a:r>
          </a:p>
          <a:p>
            <a:r>
              <a:rPr lang="en-US" sz="2400" dirty="0" err="1" smtClean="0">
                <a:solidFill>
                  <a:schemeClr val="bg1">
                    <a:lumMod val="60000"/>
                    <a:lumOff val="40000"/>
                  </a:schemeClr>
                </a:solidFill>
                <a:latin typeface="Maiandra GD" pitchFamily="34" charset="0"/>
              </a:rPr>
              <a:t>Nos</a:t>
            </a:r>
            <a:r>
              <a:rPr lang="en-US" sz="2400" dirty="0" smtClean="0">
                <a:solidFill>
                  <a:schemeClr val="bg1">
                    <a:lumMod val="60000"/>
                    <a:lumOff val="40000"/>
                  </a:schemeClr>
                </a:solidFill>
                <a:latin typeface="Maiandra GD" pitchFamily="34" charset="0"/>
              </a:rPr>
              <a:t> </a:t>
            </a:r>
            <a:r>
              <a:rPr lang="en-US" sz="2400" dirty="0" err="1" smtClean="0">
                <a:solidFill>
                  <a:schemeClr val="bg1">
                    <a:lumMod val="60000"/>
                    <a:lumOff val="40000"/>
                  </a:schemeClr>
                </a:solidFill>
                <a:latin typeface="Maiandra GD" pitchFamily="34" charset="0"/>
              </a:rPr>
              <a:t>encanta</a:t>
            </a:r>
            <a:r>
              <a:rPr lang="en-US" sz="2400" dirty="0" smtClean="0">
                <a:solidFill>
                  <a:schemeClr val="bg1">
                    <a:lumMod val="60000"/>
                    <a:lumOff val="40000"/>
                  </a:schemeClr>
                </a:solidFill>
                <a:latin typeface="Maiandra GD" pitchFamily="34" charset="0"/>
              </a:rPr>
              <a:t>(n)</a:t>
            </a:r>
          </a:p>
          <a:p>
            <a:r>
              <a:rPr lang="en-US" sz="2400" dirty="0" smtClean="0">
                <a:solidFill>
                  <a:schemeClr val="bg1">
                    <a:lumMod val="60000"/>
                    <a:lumOff val="40000"/>
                  </a:schemeClr>
                </a:solidFill>
                <a:latin typeface="Maiandra GD" pitchFamily="34" charset="0"/>
              </a:rPr>
              <a:t>Les </a:t>
            </a:r>
            <a:r>
              <a:rPr lang="en-US" sz="2400" dirty="0" err="1" smtClean="0">
                <a:solidFill>
                  <a:schemeClr val="bg1">
                    <a:lumMod val="60000"/>
                    <a:lumOff val="40000"/>
                  </a:schemeClr>
                </a:solidFill>
                <a:latin typeface="Maiandra GD" pitchFamily="34" charset="0"/>
              </a:rPr>
              <a:t>encanta</a:t>
            </a:r>
            <a:r>
              <a:rPr lang="en-US" sz="2400" dirty="0" smtClean="0">
                <a:solidFill>
                  <a:schemeClr val="bg1">
                    <a:lumMod val="60000"/>
                    <a:lumOff val="40000"/>
                  </a:schemeClr>
                </a:solidFill>
                <a:latin typeface="Maiandra GD" pitchFamily="34" charset="0"/>
              </a:rPr>
              <a:t>(n) </a:t>
            </a:r>
            <a:endParaRPr lang="en-US" sz="2400" dirty="0" smtClean="0">
              <a:solidFill>
                <a:schemeClr val="bg1">
                  <a:lumMod val="60000"/>
                  <a:lumOff val="40000"/>
                </a:schemeClr>
              </a:solidFill>
              <a:latin typeface="Maiandra GD" pitchFamily="34" charset="0"/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4" dur="2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0" y="0"/>
            <a:ext cx="3465513" cy="5410200"/>
          </a:xfrm>
        </p:spPr>
        <p:txBody>
          <a:bodyPr>
            <a:normAutofit/>
          </a:bodyPr>
          <a:lstStyle/>
          <a:p>
            <a:endParaRPr lang="en-US" sz="2800" dirty="0" smtClean="0">
              <a:solidFill>
                <a:schemeClr val="tx1">
                  <a:lumMod val="20000"/>
                  <a:lumOff val="80000"/>
                </a:schemeClr>
              </a:solidFill>
              <a:latin typeface="Maiandra GD" pitchFamily="34" charset="0"/>
            </a:endParaRPr>
          </a:p>
          <a:p>
            <a:endParaRPr lang="en-US" sz="2800" dirty="0" smtClean="0">
              <a:solidFill>
                <a:schemeClr val="tx1">
                  <a:lumMod val="20000"/>
                  <a:lumOff val="80000"/>
                </a:schemeClr>
              </a:solidFill>
              <a:latin typeface="Maiandra GD" pitchFamily="34" charset="0"/>
            </a:endParaRPr>
          </a:p>
          <a:p>
            <a:endParaRPr lang="en-US" sz="2800" dirty="0" smtClean="0">
              <a:solidFill>
                <a:schemeClr val="tx1">
                  <a:lumMod val="20000"/>
                  <a:lumOff val="80000"/>
                </a:schemeClr>
              </a:solidFill>
              <a:latin typeface="Maiandra GD" pitchFamily="34" charset="0"/>
            </a:endParaRPr>
          </a:p>
          <a:p>
            <a:r>
              <a:rPr lang="en-US" sz="2800" dirty="0" smtClean="0">
                <a:solidFill>
                  <a:schemeClr val="tx1">
                    <a:lumMod val="20000"/>
                    <a:lumOff val="80000"/>
                  </a:schemeClr>
                </a:solidFill>
                <a:latin typeface="Maiandra GD" pitchFamily="34" charset="0"/>
              </a:rPr>
              <a:t>To love</a:t>
            </a:r>
            <a:endParaRPr lang="en-US" sz="2800" dirty="0">
              <a:solidFill>
                <a:schemeClr val="tx1">
                  <a:lumMod val="20000"/>
                  <a:lumOff val="80000"/>
                </a:schemeClr>
              </a:solidFill>
              <a:latin typeface="Maiandra GD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05200" y="0"/>
            <a:ext cx="5410200" cy="5410200"/>
          </a:xfrm>
        </p:spPr>
        <p:txBody>
          <a:bodyPr>
            <a:normAutofit/>
          </a:bodyPr>
          <a:lstStyle/>
          <a:p>
            <a:r>
              <a:rPr lang="en-US" sz="4800" dirty="0" err="1" smtClean="0">
                <a:solidFill>
                  <a:schemeClr val="bg1">
                    <a:lumMod val="60000"/>
                    <a:lumOff val="40000"/>
                  </a:schemeClr>
                </a:solidFill>
                <a:latin typeface="Maiandra GD" pitchFamily="34" charset="0"/>
              </a:rPr>
              <a:t>Facinar</a:t>
            </a:r>
            <a:r>
              <a:rPr lang="en-US" dirty="0" smtClean="0">
                <a:solidFill>
                  <a:schemeClr val="bg1">
                    <a:lumMod val="60000"/>
                    <a:lumOff val="40000"/>
                  </a:schemeClr>
                </a:solidFill>
                <a:latin typeface="Maiandra GD" pitchFamily="34" charset="0"/>
              </a:rPr>
              <a:t> (use with IOP)</a:t>
            </a:r>
          </a:p>
          <a:p>
            <a:r>
              <a:rPr lang="en-US" dirty="0" smtClean="0">
                <a:solidFill>
                  <a:schemeClr val="bg1">
                    <a:lumMod val="60000"/>
                    <a:lumOff val="40000"/>
                  </a:schemeClr>
                </a:solidFill>
                <a:latin typeface="Maiandra GD" pitchFamily="34" charset="0"/>
              </a:rPr>
              <a:t>Me </a:t>
            </a:r>
            <a:r>
              <a:rPr lang="en-US" dirty="0" err="1" smtClean="0">
                <a:solidFill>
                  <a:schemeClr val="bg1">
                    <a:lumMod val="60000"/>
                    <a:lumOff val="40000"/>
                  </a:schemeClr>
                </a:solidFill>
                <a:latin typeface="Maiandra GD" pitchFamily="34" charset="0"/>
              </a:rPr>
              <a:t>facina</a:t>
            </a:r>
            <a:r>
              <a:rPr lang="en-US" dirty="0" smtClean="0">
                <a:solidFill>
                  <a:schemeClr val="bg1">
                    <a:lumMod val="60000"/>
                    <a:lumOff val="40000"/>
                  </a:schemeClr>
                </a:solidFill>
                <a:latin typeface="Maiandra GD" pitchFamily="34" charset="0"/>
              </a:rPr>
              <a:t>(n)</a:t>
            </a:r>
          </a:p>
          <a:p>
            <a:r>
              <a:rPr lang="en-US" dirty="0" smtClean="0">
                <a:solidFill>
                  <a:schemeClr val="bg1">
                    <a:lumMod val="60000"/>
                    <a:lumOff val="40000"/>
                  </a:schemeClr>
                </a:solidFill>
                <a:latin typeface="Maiandra GD" pitchFamily="34" charset="0"/>
              </a:rPr>
              <a:t>Te </a:t>
            </a:r>
            <a:r>
              <a:rPr lang="en-US" dirty="0" err="1" smtClean="0">
                <a:solidFill>
                  <a:schemeClr val="bg1">
                    <a:lumMod val="60000"/>
                    <a:lumOff val="40000"/>
                  </a:schemeClr>
                </a:solidFill>
                <a:latin typeface="Maiandra GD" pitchFamily="34" charset="0"/>
              </a:rPr>
              <a:t>facina</a:t>
            </a:r>
            <a:r>
              <a:rPr lang="en-US" dirty="0" smtClean="0">
                <a:solidFill>
                  <a:schemeClr val="bg1">
                    <a:lumMod val="60000"/>
                    <a:lumOff val="40000"/>
                  </a:schemeClr>
                </a:solidFill>
                <a:latin typeface="Maiandra GD" pitchFamily="34" charset="0"/>
              </a:rPr>
              <a:t>(n)</a:t>
            </a:r>
          </a:p>
          <a:p>
            <a:r>
              <a:rPr lang="en-US" dirty="0" smtClean="0">
                <a:solidFill>
                  <a:schemeClr val="bg1">
                    <a:lumMod val="60000"/>
                    <a:lumOff val="40000"/>
                  </a:schemeClr>
                </a:solidFill>
                <a:latin typeface="Maiandra GD" pitchFamily="34" charset="0"/>
              </a:rPr>
              <a:t>Le </a:t>
            </a:r>
            <a:r>
              <a:rPr lang="en-US" dirty="0" err="1" smtClean="0">
                <a:solidFill>
                  <a:schemeClr val="bg1">
                    <a:lumMod val="60000"/>
                    <a:lumOff val="40000"/>
                  </a:schemeClr>
                </a:solidFill>
                <a:latin typeface="Maiandra GD" pitchFamily="34" charset="0"/>
              </a:rPr>
              <a:t>facina</a:t>
            </a:r>
            <a:r>
              <a:rPr lang="en-US" dirty="0" smtClean="0">
                <a:solidFill>
                  <a:schemeClr val="bg1">
                    <a:lumMod val="60000"/>
                    <a:lumOff val="40000"/>
                  </a:schemeClr>
                </a:solidFill>
                <a:latin typeface="Maiandra GD" pitchFamily="34" charset="0"/>
              </a:rPr>
              <a:t>(n)</a:t>
            </a:r>
          </a:p>
          <a:p>
            <a:r>
              <a:rPr lang="en-US" dirty="0" err="1" smtClean="0">
                <a:solidFill>
                  <a:schemeClr val="bg1">
                    <a:lumMod val="60000"/>
                    <a:lumOff val="40000"/>
                  </a:schemeClr>
                </a:solidFill>
                <a:latin typeface="Maiandra GD" pitchFamily="34" charset="0"/>
              </a:rPr>
              <a:t>Nos</a:t>
            </a:r>
            <a:r>
              <a:rPr lang="en-US" dirty="0" smtClean="0">
                <a:solidFill>
                  <a:schemeClr val="bg1">
                    <a:lumMod val="60000"/>
                    <a:lumOff val="40000"/>
                  </a:schemeClr>
                </a:solidFill>
                <a:latin typeface="Maiandra GD" pitchFamily="34" charset="0"/>
              </a:rPr>
              <a:t> </a:t>
            </a:r>
            <a:r>
              <a:rPr lang="en-US" dirty="0" err="1" smtClean="0">
                <a:solidFill>
                  <a:schemeClr val="bg1">
                    <a:lumMod val="60000"/>
                    <a:lumOff val="40000"/>
                  </a:schemeClr>
                </a:solidFill>
                <a:latin typeface="Maiandra GD" pitchFamily="34" charset="0"/>
              </a:rPr>
              <a:t>facina</a:t>
            </a:r>
            <a:r>
              <a:rPr lang="en-US" dirty="0" smtClean="0">
                <a:solidFill>
                  <a:schemeClr val="bg1">
                    <a:lumMod val="60000"/>
                    <a:lumOff val="40000"/>
                  </a:schemeClr>
                </a:solidFill>
                <a:latin typeface="Maiandra GD" pitchFamily="34" charset="0"/>
              </a:rPr>
              <a:t>(n)</a:t>
            </a:r>
          </a:p>
          <a:p>
            <a:r>
              <a:rPr lang="en-US" dirty="0" smtClean="0">
                <a:solidFill>
                  <a:schemeClr val="bg1">
                    <a:lumMod val="60000"/>
                    <a:lumOff val="40000"/>
                  </a:schemeClr>
                </a:solidFill>
                <a:latin typeface="Maiandra GD" pitchFamily="34" charset="0"/>
              </a:rPr>
              <a:t>Les </a:t>
            </a:r>
            <a:r>
              <a:rPr lang="en-US" dirty="0" err="1" smtClean="0">
                <a:solidFill>
                  <a:schemeClr val="bg1">
                    <a:lumMod val="60000"/>
                    <a:lumOff val="40000"/>
                  </a:schemeClr>
                </a:solidFill>
                <a:latin typeface="Maiandra GD" pitchFamily="34" charset="0"/>
              </a:rPr>
              <a:t>facina</a:t>
            </a:r>
            <a:r>
              <a:rPr lang="en-US" dirty="0" smtClean="0">
                <a:solidFill>
                  <a:schemeClr val="bg1">
                    <a:lumMod val="60000"/>
                    <a:lumOff val="40000"/>
                  </a:schemeClr>
                </a:solidFill>
                <a:latin typeface="Maiandra GD" pitchFamily="34" charset="0"/>
              </a:rPr>
              <a:t>(n) </a:t>
            </a:r>
          </a:p>
          <a:p>
            <a:endParaRPr lang="en-US" dirty="0" smtClean="0">
              <a:solidFill>
                <a:schemeClr val="bg1">
                  <a:lumMod val="60000"/>
                  <a:lumOff val="40000"/>
                </a:schemeClr>
              </a:solidFill>
              <a:latin typeface="Maiandra GD" pitchFamily="34" charset="0"/>
            </a:endParaRPr>
          </a:p>
          <a:p>
            <a:r>
              <a:rPr lang="en-US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Times New Roman"/>
                <a:cs typeface="Times New Roman"/>
              </a:rPr>
              <a:t>¡</a:t>
            </a:r>
            <a:r>
              <a:rPr lang="en-US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Maiandra GD" pitchFamily="34" charset="0"/>
              </a:rPr>
              <a:t>Me </a:t>
            </a:r>
            <a:r>
              <a:rPr lang="en-US" dirty="0" err="1" smtClean="0">
                <a:solidFill>
                  <a:schemeClr val="accent1">
                    <a:lumMod val="40000"/>
                    <a:lumOff val="60000"/>
                  </a:schemeClr>
                </a:solidFill>
                <a:latin typeface="Maiandra GD" pitchFamily="34" charset="0"/>
              </a:rPr>
              <a:t>facina</a:t>
            </a:r>
            <a:r>
              <a:rPr lang="en-US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Maiandra GD" pitchFamily="34" charset="0"/>
              </a:rPr>
              <a:t> el chocolate!</a:t>
            </a: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0" y="0"/>
            <a:ext cx="3465513" cy="5410200"/>
          </a:xfrm>
        </p:spPr>
        <p:txBody>
          <a:bodyPr>
            <a:normAutofit/>
          </a:bodyPr>
          <a:lstStyle/>
          <a:p>
            <a:endParaRPr lang="en-US" sz="2800" dirty="0" smtClean="0">
              <a:latin typeface="Maiandra GD" pitchFamily="34" charset="0"/>
            </a:endParaRPr>
          </a:p>
          <a:p>
            <a:r>
              <a:rPr lang="en-US" sz="2800" dirty="0" smtClean="0">
                <a:solidFill>
                  <a:schemeClr val="tx1">
                    <a:lumMod val="20000"/>
                    <a:lumOff val="80000"/>
                  </a:schemeClr>
                </a:solidFill>
                <a:latin typeface="Maiandra GD" pitchFamily="34" charset="0"/>
              </a:rPr>
              <a:t>To find out what someone likes to do, ask: </a:t>
            </a:r>
          </a:p>
          <a:p>
            <a:r>
              <a:rPr lang="en-US" sz="2800" dirty="0" smtClean="0">
                <a:solidFill>
                  <a:schemeClr val="tx1">
                    <a:lumMod val="20000"/>
                    <a:lumOff val="80000"/>
                  </a:schemeClr>
                </a:solidFill>
                <a:latin typeface="Maiandra GD" pitchFamily="34" charset="0"/>
              </a:rPr>
              <a:t>Response: </a:t>
            </a:r>
          </a:p>
          <a:p>
            <a:endParaRPr lang="en-US" sz="2800" dirty="0" smtClean="0">
              <a:solidFill>
                <a:schemeClr val="tx1">
                  <a:lumMod val="20000"/>
                  <a:lumOff val="80000"/>
                </a:schemeClr>
              </a:solidFill>
              <a:latin typeface="Maiandra GD" pitchFamily="34" charset="0"/>
            </a:endParaRPr>
          </a:p>
          <a:p>
            <a:endParaRPr lang="en-US" sz="2800" dirty="0" smtClean="0">
              <a:solidFill>
                <a:schemeClr val="tx1">
                  <a:lumMod val="20000"/>
                  <a:lumOff val="80000"/>
                </a:schemeClr>
              </a:solidFill>
              <a:latin typeface="Maiandra GD" pitchFamily="34" charset="0"/>
            </a:endParaRPr>
          </a:p>
          <a:p>
            <a:r>
              <a:rPr lang="en-US" sz="2800" dirty="0" smtClean="0">
                <a:solidFill>
                  <a:schemeClr val="tx1">
                    <a:lumMod val="20000"/>
                    <a:lumOff val="80000"/>
                  </a:schemeClr>
                </a:solidFill>
                <a:latin typeface="Maiandra GD" pitchFamily="34" charset="0"/>
              </a:rPr>
              <a:t>To find out what someone likes, ask: </a:t>
            </a:r>
          </a:p>
          <a:p>
            <a:r>
              <a:rPr lang="en-US" sz="2800" dirty="0" smtClean="0">
                <a:solidFill>
                  <a:schemeClr val="tx1">
                    <a:lumMod val="20000"/>
                    <a:lumOff val="80000"/>
                  </a:schemeClr>
                </a:solidFill>
                <a:latin typeface="Maiandra GD" pitchFamily="34" charset="0"/>
              </a:rPr>
              <a:t>Response: </a:t>
            </a:r>
            <a:endParaRPr lang="en-US" sz="2800" dirty="0">
              <a:solidFill>
                <a:schemeClr val="tx1">
                  <a:lumMod val="20000"/>
                  <a:lumOff val="80000"/>
                </a:schemeClr>
              </a:solidFill>
              <a:latin typeface="Maiandra GD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05200" y="0"/>
            <a:ext cx="5410200" cy="5410200"/>
          </a:xfrm>
        </p:spPr>
        <p:txBody>
          <a:bodyPr/>
          <a:lstStyle/>
          <a:p>
            <a:r>
              <a:rPr lang="en-US" dirty="0" smtClean="0">
                <a:solidFill>
                  <a:schemeClr val="bg1">
                    <a:lumMod val="60000"/>
                    <a:lumOff val="40000"/>
                  </a:schemeClr>
                </a:solidFill>
                <a:latin typeface="Maiandra GD" pitchFamily="34" charset="0"/>
              </a:rPr>
              <a:t>¿</a:t>
            </a:r>
            <a:r>
              <a:rPr lang="en-US" dirty="0" err="1" smtClean="0">
                <a:solidFill>
                  <a:schemeClr val="bg1">
                    <a:lumMod val="60000"/>
                    <a:lumOff val="40000"/>
                  </a:schemeClr>
                </a:solidFill>
                <a:latin typeface="Maiandra GD" pitchFamily="34" charset="0"/>
              </a:rPr>
              <a:t>Qu</a:t>
            </a:r>
            <a:r>
              <a:rPr lang="en-US" dirty="0" err="1" smtClean="0">
                <a:solidFill>
                  <a:schemeClr val="bg1">
                    <a:lumMod val="60000"/>
                    <a:lumOff val="40000"/>
                  </a:schemeClr>
                </a:solidFill>
                <a:latin typeface="Times New Roman"/>
                <a:cs typeface="Times New Roman"/>
              </a:rPr>
              <a:t>é</a:t>
            </a:r>
            <a:r>
              <a:rPr lang="en-US" dirty="0" smtClean="0">
                <a:solidFill>
                  <a:schemeClr val="bg1">
                    <a:lumMod val="60000"/>
                    <a:lumOff val="4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lang="en-US" dirty="0" err="1" smtClean="0">
                <a:solidFill>
                  <a:schemeClr val="bg1">
                    <a:lumMod val="60000"/>
                    <a:lumOff val="40000"/>
                  </a:schemeClr>
                </a:solidFill>
                <a:latin typeface="Times New Roman"/>
                <a:cs typeface="Times New Roman"/>
              </a:rPr>
              <a:t>te</a:t>
            </a:r>
            <a:r>
              <a:rPr lang="en-US" dirty="0" smtClean="0">
                <a:solidFill>
                  <a:schemeClr val="bg1">
                    <a:lumMod val="60000"/>
                    <a:lumOff val="4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lang="en-US" dirty="0" err="1" smtClean="0">
                <a:solidFill>
                  <a:schemeClr val="bg1">
                    <a:lumMod val="60000"/>
                    <a:lumOff val="40000"/>
                  </a:schemeClr>
                </a:solidFill>
                <a:latin typeface="Times New Roman"/>
                <a:cs typeface="Times New Roman"/>
              </a:rPr>
              <a:t>gusta</a:t>
            </a:r>
            <a:r>
              <a:rPr lang="en-US" dirty="0" smtClean="0">
                <a:solidFill>
                  <a:schemeClr val="bg1">
                    <a:lumMod val="60000"/>
                    <a:lumOff val="4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lang="en-US" dirty="0" err="1" smtClean="0">
                <a:solidFill>
                  <a:schemeClr val="bg1">
                    <a:lumMod val="60000"/>
                    <a:lumOff val="40000"/>
                  </a:schemeClr>
                </a:solidFill>
                <a:latin typeface="Times New Roman"/>
                <a:cs typeface="Times New Roman"/>
              </a:rPr>
              <a:t>hacer</a:t>
            </a:r>
            <a:r>
              <a:rPr lang="en-US" dirty="0" smtClean="0">
                <a:solidFill>
                  <a:schemeClr val="bg1">
                    <a:lumMod val="60000"/>
                    <a:lumOff val="40000"/>
                  </a:schemeClr>
                </a:solidFill>
                <a:latin typeface="Times New Roman"/>
                <a:cs typeface="Times New Roman"/>
              </a:rPr>
              <a:t>?</a:t>
            </a:r>
          </a:p>
          <a:p>
            <a:endParaRPr lang="en-US" dirty="0" smtClean="0">
              <a:solidFill>
                <a:schemeClr val="bg1">
                  <a:lumMod val="60000"/>
                  <a:lumOff val="40000"/>
                </a:schemeClr>
              </a:solidFill>
              <a:latin typeface="Times New Roman"/>
              <a:cs typeface="Times New Roman"/>
            </a:endParaRPr>
          </a:p>
          <a:p>
            <a:endParaRPr lang="en-US" dirty="0" smtClean="0">
              <a:solidFill>
                <a:schemeClr val="bg1">
                  <a:lumMod val="60000"/>
                  <a:lumOff val="40000"/>
                </a:schemeClr>
              </a:solidFill>
              <a:latin typeface="Times New Roman"/>
              <a:cs typeface="Times New Roman"/>
            </a:endParaRPr>
          </a:p>
          <a:p>
            <a:r>
              <a:rPr lang="en-US" dirty="0" smtClean="0">
                <a:solidFill>
                  <a:schemeClr val="bg1">
                    <a:lumMod val="60000"/>
                    <a:lumOff val="40000"/>
                  </a:schemeClr>
                </a:solidFill>
                <a:latin typeface="Times New Roman"/>
                <a:cs typeface="Times New Roman"/>
              </a:rPr>
              <a:t>Sample response: </a:t>
            </a:r>
          </a:p>
          <a:p>
            <a:r>
              <a:rPr lang="en-US" dirty="0" smtClean="0">
                <a:solidFill>
                  <a:schemeClr val="tx1">
                    <a:lumMod val="60000"/>
                    <a:lumOff val="40000"/>
                  </a:schemeClr>
                </a:solidFill>
                <a:latin typeface="Times New Roman"/>
                <a:cs typeface="Times New Roman"/>
              </a:rPr>
              <a:t>Me </a:t>
            </a:r>
            <a:r>
              <a:rPr lang="en-US" dirty="0" err="1" smtClean="0">
                <a:solidFill>
                  <a:schemeClr val="tx1">
                    <a:lumMod val="60000"/>
                    <a:lumOff val="40000"/>
                  </a:schemeClr>
                </a:solidFill>
                <a:latin typeface="Times New Roman"/>
                <a:cs typeface="Times New Roman"/>
              </a:rPr>
              <a:t>gusta</a:t>
            </a:r>
            <a:r>
              <a:rPr lang="en-US" dirty="0" smtClean="0">
                <a:solidFill>
                  <a:schemeClr val="tx1">
                    <a:lumMod val="60000"/>
                    <a:lumOff val="4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lang="en-US" dirty="0" err="1" smtClean="0">
                <a:solidFill>
                  <a:schemeClr val="tx1">
                    <a:lumMod val="60000"/>
                    <a:lumOff val="40000"/>
                  </a:schemeClr>
                </a:solidFill>
                <a:latin typeface="Times New Roman"/>
                <a:cs typeface="Times New Roman"/>
              </a:rPr>
              <a:t>bailar</a:t>
            </a:r>
            <a:r>
              <a:rPr lang="en-US" dirty="0" smtClean="0">
                <a:solidFill>
                  <a:schemeClr val="tx1">
                    <a:lumMod val="60000"/>
                    <a:lumOff val="40000"/>
                  </a:schemeClr>
                </a:solidFill>
                <a:latin typeface="Times New Roman"/>
                <a:cs typeface="Times New Roman"/>
              </a:rPr>
              <a:t>. </a:t>
            </a:r>
          </a:p>
          <a:p>
            <a:endParaRPr lang="en-US" dirty="0" smtClean="0">
              <a:solidFill>
                <a:schemeClr val="bg1">
                  <a:lumMod val="60000"/>
                  <a:lumOff val="40000"/>
                </a:schemeClr>
              </a:solidFill>
              <a:latin typeface="Times New Roman"/>
              <a:cs typeface="Times New Roman"/>
            </a:endParaRPr>
          </a:p>
          <a:p>
            <a:r>
              <a:rPr lang="en-US" dirty="0" smtClean="0">
                <a:solidFill>
                  <a:schemeClr val="bg1">
                    <a:lumMod val="60000"/>
                    <a:lumOff val="40000"/>
                  </a:schemeClr>
                </a:solidFill>
                <a:latin typeface="Times New Roman"/>
                <a:cs typeface="Times New Roman"/>
              </a:rPr>
              <a:t>¿</a:t>
            </a:r>
            <a:r>
              <a:rPr lang="en-US" dirty="0" err="1" smtClean="0">
                <a:solidFill>
                  <a:schemeClr val="bg1">
                    <a:lumMod val="60000"/>
                    <a:lumOff val="40000"/>
                  </a:schemeClr>
                </a:solidFill>
                <a:latin typeface="Times New Roman"/>
                <a:cs typeface="Times New Roman"/>
              </a:rPr>
              <a:t>Qué</a:t>
            </a:r>
            <a:r>
              <a:rPr lang="en-US" dirty="0" smtClean="0">
                <a:solidFill>
                  <a:schemeClr val="bg1">
                    <a:lumMod val="60000"/>
                    <a:lumOff val="4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lang="en-US" dirty="0" err="1" smtClean="0">
                <a:solidFill>
                  <a:schemeClr val="bg1">
                    <a:lumMod val="60000"/>
                    <a:lumOff val="40000"/>
                  </a:schemeClr>
                </a:solidFill>
                <a:latin typeface="Times New Roman"/>
                <a:cs typeface="Times New Roman"/>
              </a:rPr>
              <a:t>te</a:t>
            </a:r>
            <a:r>
              <a:rPr lang="en-US" dirty="0" smtClean="0">
                <a:solidFill>
                  <a:schemeClr val="bg1">
                    <a:lumMod val="60000"/>
                    <a:lumOff val="4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lang="en-US" dirty="0" err="1" smtClean="0">
                <a:solidFill>
                  <a:schemeClr val="bg1">
                    <a:lumMod val="60000"/>
                    <a:lumOff val="40000"/>
                  </a:schemeClr>
                </a:solidFill>
                <a:latin typeface="Times New Roman"/>
                <a:cs typeface="Times New Roman"/>
              </a:rPr>
              <a:t>gusta</a:t>
            </a:r>
            <a:r>
              <a:rPr lang="en-US" dirty="0" smtClean="0">
                <a:solidFill>
                  <a:schemeClr val="bg1">
                    <a:lumMod val="60000"/>
                    <a:lumOff val="40000"/>
                  </a:schemeClr>
                </a:solidFill>
                <a:latin typeface="Times New Roman"/>
                <a:cs typeface="Times New Roman"/>
              </a:rPr>
              <a:t>?</a:t>
            </a:r>
          </a:p>
          <a:p>
            <a:r>
              <a:rPr lang="en-US" dirty="0" smtClean="0">
                <a:solidFill>
                  <a:schemeClr val="tx1">
                    <a:lumMod val="60000"/>
                    <a:lumOff val="40000"/>
                  </a:schemeClr>
                </a:solidFill>
                <a:latin typeface="Times New Roman"/>
                <a:cs typeface="Times New Roman"/>
              </a:rPr>
              <a:t>Me </a:t>
            </a:r>
            <a:r>
              <a:rPr lang="en-US" dirty="0" err="1" smtClean="0">
                <a:solidFill>
                  <a:schemeClr val="tx1">
                    <a:lumMod val="60000"/>
                    <a:lumOff val="40000"/>
                  </a:schemeClr>
                </a:solidFill>
                <a:latin typeface="Times New Roman"/>
                <a:cs typeface="Times New Roman"/>
              </a:rPr>
              <a:t>gusta</a:t>
            </a:r>
            <a:r>
              <a:rPr lang="en-US" dirty="0" smtClean="0">
                <a:solidFill>
                  <a:schemeClr val="tx1">
                    <a:lumMod val="60000"/>
                    <a:lumOff val="40000"/>
                  </a:schemeClr>
                </a:solidFill>
                <a:latin typeface="Times New Roman"/>
                <a:cs typeface="Times New Roman"/>
              </a:rPr>
              <a:t> la comida </a:t>
            </a:r>
            <a:r>
              <a:rPr lang="en-US" dirty="0" err="1" smtClean="0">
                <a:solidFill>
                  <a:schemeClr val="tx1">
                    <a:lumMod val="60000"/>
                    <a:lumOff val="40000"/>
                  </a:schemeClr>
                </a:solidFill>
                <a:latin typeface="Times New Roman"/>
                <a:cs typeface="Times New Roman"/>
              </a:rPr>
              <a:t>italiana</a:t>
            </a:r>
            <a:r>
              <a:rPr lang="en-US" dirty="0" smtClean="0">
                <a:solidFill>
                  <a:schemeClr val="tx1">
                    <a:lumMod val="60000"/>
                    <a:lumOff val="40000"/>
                  </a:schemeClr>
                </a:solidFill>
                <a:latin typeface="Times New Roman"/>
                <a:cs typeface="Times New Roman"/>
              </a:rPr>
              <a:t>. </a:t>
            </a:r>
            <a:endParaRPr lang="en-US" dirty="0">
              <a:solidFill>
                <a:schemeClr val="tx1">
                  <a:lumMod val="60000"/>
                  <a:lumOff val="40000"/>
                </a:schemeClr>
              </a:solidFill>
              <a:latin typeface="Maiandra GD" pitchFamily="34" charset="0"/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Custom 4">
      <a:dk1>
        <a:srgbClr val="C00000"/>
      </a:dk1>
      <a:lt1>
        <a:srgbClr val="FFFF00"/>
      </a:lt1>
      <a:dk2>
        <a:srgbClr val="002060"/>
      </a:dk2>
      <a:lt2>
        <a:srgbClr val="0084B4"/>
      </a:lt2>
      <a:accent1>
        <a:srgbClr val="870089"/>
      </a:accent1>
      <a:accent2>
        <a:srgbClr val="BF0000"/>
      </a:accent2>
      <a:accent3>
        <a:srgbClr val="C15350"/>
      </a:accent3>
      <a:accent4>
        <a:srgbClr val="7F7F00"/>
      </a:accent4>
      <a:accent5>
        <a:srgbClr val="00005F"/>
      </a:accent5>
      <a:accent6>
        <a:srgbClr val="9BBB59"/>
      </a:accent6>
      <a:hlink>
        <a:srgbClr val="00B0F0"/>
      </a:hlink>
      <a:folHlink>
        <a:srgbClr val="C500C7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33</TotalTime>
  <Words>265</Words>
  <Application>Microsoft Office PowerPoint</Application>
  <PresentationFormat>On-screen Show (4:3)</PresentationFormat>
  <Paragraphs>84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Trek</vt:lpstr>
      <vt:lpstr>Capítulo 1 Tercer paso 1.3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Capítulo 1 Tercer paso 1.3</dc:title>
  <dc:creator>Ricardo Romo</dc:creator>
  <cp:lastModifiedBy>Ricardo Romo</cp:lastModifiedBy>
  <cp:revision>1</cp:revision>
  <dcterms:created xsi:type="dcterms:W3CDTF">2012-07-24T23:59:00Z</dcterms:created>
  <dcterms:modified xsi:type="dcterms:W3CDTF">2012-07-25T00:32:59Z</dcterms:modified>
</cp:coreProperties>
</file>