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3D7F7-FB1B-43A4-BE54-606F79FF8BB9}" type="datetimeFigureOut">
              <a:rPr lang="en-US" smtClean="0"/>
              <a:t>7/24/2012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201E4-B9B1-477E-9FBE-66796CD5F1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3D7F7-FB1B-43A4-BE54-606F79FF8BB9}" type="datetimeFigureOut">
              <a:rPr lang="en-US" smtClean="0"/>
              <a:t>7/24/2012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201E4-B9B1-477E-9FBE-66796CD5F1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3D7F7-FB1B-43A4-BE54-606F79FF8BB9}" type="datetimeFigureOut">
              <a:rPr lang="en-US" smtClean="0"/>
              <a:t>7/24/2012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201E4-B9B1-477E-9FBE-66796CD5F1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3D7F7-FB1B-43A4-BE54-606F79FF8BB9}" type="datetimeFigureOut">
              <a:rPr lang="en-US" smtClean="0"/>
              <a:t>7/24/2012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201E4-B9B1-477E-9FBE-66796CD5F1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3D7F7-FB1B-43A4-BE54-606F79FF8BB9}" type="datetimeFigureOut">
              <a:rPr lang="en-US" smtClean="0"/>
              <a:t>7/24/2012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201E4-B9B1-477E-9FBE-66796CD5F1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3D7F7-FB1B-43A4-BE54-606F79FF8BB9}" type="datetimeFigureOut">
              <a:rPr lang="en-US" smtClean="0"/>
              <a:t>7/24/2012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201E4-B9B1-477E-9FBE-66796CD5F1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3D7F7-FB1B-43A4-BE54-606F79FF8BB9}" type="datetimeFigureOut">
              <a:rPr lang="en-US" smtClean="0"/>
              <a:t>7/24/2012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201E4-B9B1-477E-9FBE-66796CD5F1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3D7F7-FB1B-43A4-BE54-606F79FF8BB9}" type="datetimeFigureOut">
              <a:rPr lang="en-US" smtClean="0"/>
              <a:t>7/24/2012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201E4-B9B1-477E-9FBE-66796CD5F1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3D7F7-FB1B-43A4-BE54-606F79FF8BB9}" type="datetimeFigureOut">
              <a:rPr lang="en-US" smtClean="0"/>
              <a:t>7/24/2012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201E4-B9B1-477E-9FBE-66796CD5F1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3D7F7-FB1B-43A4-BE54-606F79FF8BB9}" type="datetimeFigureOut">
              <a:rPr lang="en-US" smtClean="0"/>
              <a:t>7/24/2012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201E4-B9B1-477E-9FBE-66796CD5F1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3D7F7-FB1B-43A4-BE54-606F79FF8BB9}" type="datetimeFigureOut">
              <a:rPr lang="en-US" smtClean="0"/>
              <a:t>7/24/2012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201E4-B9B1-477E-9FBE-66796CD5F1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B3D7F7-FB1B-43A4-BE54-606F79FF8BB9}" type="datetimeFigureOut">
              <a:rPr lang="en-US" smtClean="0"/>
              <a:t>7/24/2012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E201E4-B9B1-477E-9FBE-66796CD5F1E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Eurostile" pitchFamily="34" charset="0"/>
              </a:rPr>
              <a:t>Nationalities</a:t>
            </a:r>
            <a:br>
              <a:rPr lang="en-US" dirty="0" smtClean="0">
                <a:latin typeface="Eurostile" pitchFamily="34" charset="0"/>
              </a:rPr>
            </a:br>
            <a:r>
              <a:rPr lang="es-MX" dirty="0">
                <a:latin typeface="Eurostile" pitchFamily="34" charset="0"/>
              </a:rPr>
              <a:t>N</a:t>
            </a:r>
            <a:r>
              <a:rPr lang="es-MX" dirty="0" smtClean="0">
                <a:latin typeface="Eurostile" pitchFamily="34" charset="0"/>
              </a:rPr>
              <a:t>acionalidades </a:t>
            </a:r>
            <a:endParaRPr lang="es-MX" dirty="0">
              <a:latin typeface="Eurostile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 smtClean="0">
                <a:latin typeface="Eurostile" pitchFamily="34" charset="0"/>
              </a:rPr>
              <a:t>Cap</a:t>
            </a:r>
            <a:r>
              <a:rPr lang="es-MX" dirty="0" smtClean="0">
                <a:latin typeface="Eurostile" pitchFamily="34" charset="0"/>
                <a:cs typeface="Times New Roman"/>
              </a:rPr>
              <a:t>ítulo 1 (1.1)</a:t>
            </a:r>
            <a:endParaRPr lang="es-MX" dirty="0">
              <a:latin typeface="Eurostile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619375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90800" y="1"/>
            <a:ext cx="3048000" cy="1752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49823" y="0"/>
            <a:ext cx="3494177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1752600"/>
            <a:ext cx="2743200" cy="1630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3276600"/>
            <a:ext cx="2762250" cy="165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4800600"/>
            <a:ext cx="2743200" cy="182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629400" y="1752601"/>
            <a:ext cx="25146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629400" y="3124201"/>
            <a:ext cx="25146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629400" y="4724400"/>
            <a:ext cx="2514600" cy="164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743200" y="5353050"/>
            <a:ext cx="3886200" cy="150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-228600" y="2209800"/>
            <a:ext cx="2438400" cy="3951288"/>
          </a:xfrm>
        </p:spPr>
        <p:txBody>
          <a:bodyPr/>
          <a:lstStyle/>
          <a:p>
            <a:r>
              <a:rPr lang="en-US" dirty="0" smtClean="0">
                <a:latin typeface="Eurostile" pitchFamily="34" charset="0"/>
              </a:rPr>
              <a:t>To state your or someone else's nationality </a:t>
            </a:r>
            <a:endParaRPr lang="en-US" dirty="0">
              <a:latin typeface="Eurostile" pitchFamily="34" charset="0"/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>
          <a:xfrm>
            <a:off x="2133600" y="2209800"/>
            <a:ext cx="7391400" cy="4225925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Eurostile" pitchFamily="34" charset="0"/>
              </a:rPr>
              <a:t>Use the verb </a:t>
            </a:r>
            <a:r>
              <a:rPr lang="en-US" sz="2800" dirty="0" smtClean="0">
                <a:solidFill>
                  <a:srgbClr val="FF0000"/>
                </a:solidFill>
                <a:latin typeface="Eurostile" pitchFamily="34" charset="0"/>
              </a:rPr>
              <a:t>ser</a:t>
            </a:r>
            <a:r>
              <a:rPr lang="en-US" sz="2800" dirty="0" smtClean="0">
                <a:latin typeface="Eurostile" pitchFamily="34" charset="0"/>
              </a:rPr>
              <a:t>. </a:t>
            </a:r>
          </a:p>
          <a:p>
            <a:r>
              <a:rPr lang="es-MX" sz="2800" dirty="0" smtClean="0">
                <a:latin typeface="Eurostile" pitchFamily="34" charset="0"/>
              </a:rPr>
              <a:t>Yo </a:t>
            </a:r>
            <a:r>
              <a:rPr lang="es-MX" sz="2800" dirty="0" smtClean="0">
                <a:solidFill>
                  <a:srgbClr val="FF0000"/>
                </a:solidFill>
                <a:latin typeface="Eurostile" pitchFamily="34" charset="0"/>
              </a:rPr>
              <a:t>soy</a:t>
            </a:r>
            <a:r>
              <a:rPr lang="es-MX" sz="2800" dirty="0" smtClean="0">
                <a:latin typeface="Eurostile" pitchFamily="34" charset="0"/>
              </a:rPr>
              <a:t>____________ (Soy argentino/a)</a:t>
            </a:r>
          </a:p>
          <a:p>
            <a:r>
              <a:rPr lang="es-MX" sz="2800" dirty="0" smtClean="0">
                <a:latin typeface="Eurostile" pitchFamily="34" charset="0"/>
              </a:rPr>
              <a:t>Tú </a:t>
            </a:r>
            <a:r>
              <a:rPr lang="es-MX" sz="2800" dirty="0" smtClean="0">
                <a:solidFill>
                  <a:srgbClr val="FF0000"/>
                </a:solidFill>
                <a:latin typeface="Eurostile" pitchFamily="34" charset="0"/>
              </a:rPr>
              <a:t>eres</a:t>
            </a:r>
            <a:r>
              <a:rPr lang="es-MX" sz="2800" dirty="0" smtClean="0">
                <a:latin typeface="Eurostile" pitchFamily="34" charset="0"/>
              </a:rPr>
              <a:t>____________(Eres boliviano/a)</a:t>
            </a:r>
          </a:p>
          <a:p>
            <a:r>
              <a:rPr lang="es-MX" sz="2800" dirty="0" smtClean="0">
                <a:latin typeface="Eurostile" pitchFamily="34" charset="0"/>
              </a:rPr>
              <a:t>Ella/</a:t>
            </a:r>
            <a:r>
              <a:rPr lang="es-MX" sz="2800" dirty="0" smtClean="0">
                <a:latin typeface="Eurostile" pitchFamily="34" charset="0"/>
                <a:cs typeface="Times New Roman"/>
              </a:rPr>
              <a:t>él </a:t>
            </a:r>
            <a:r>
              <a:rPr lang="es-MX" sz="2800" dirty="0" smtClean="0">
                <a:solidFill>
                  <a:srgbClr val="FF0000"/>
                </a:solidFill>
                <a:latin typeface="Eurostile" pitchFamily="34" charset="0"/>
                <a:cs typeface="Times New Roman"/>
              </a:rPr>
              <a:t>es</a:t>
            </a:r>
            <a:r>
              <a:rPr lang="es-MX" sz="2800" dirty="0" smtClean="0">
                <a:latin typeface="Eurostile" pitchFamily="34" charset="0"/>
                <a:cs typeface="Times New Roman"/>
              </a:rPr>
              <a:t>_____________ (Es cubano/a)</a:t>
            </a:r>
          </a:p>
          <a:p>
            <a:r>
              <a:rPr lang="es-MX" sz="2800" dirty="0" smtClean="0">
                <a:latin typeface="Eurostile" pitchFamily="34" charset="0"/>
                <a:cs typeface="Times New Roman"/>
              </a:rPr>
              <a:t>Nosotros/as </a:t>
            </a:r>
            <a:r>
              <a:rPr lang="es-MX" sz="2800" dirty="0" smtClean="0">
                <a:solidFill>
                  <a:srgbClr val="FF0000"/>
                </a:solidFill>
                <a:latin typeface="Eurostile" pitchFamily="34" charset="0"/>
                <a:cs typeface="Times New Roman"/>
              </a:rPr>
              <a:t>somos</a:t>
            </a:r>
            <a:r>
              <a:rPr lang="es-MX" sz="2800" dirty="0" smtClean="0">
                <a:latin typeface="Eurostile" pitchFamily="34" charset="0"/>
                <a:cs typeface="Times New Roman"/>
              </a:rPr>
              <a:t>____(Somos peruanos/as)</a:t>
            </a:r>
          </a:p>
          <a:p>
            <a:r>
              <a:rPr lang="es-MX" sz="2800" dirty="0" smtClean="0">
                <a:latin typeface="Eurostile" pitchFamily="34" charset="0"/>
                <a:cs typeface="Times New Roman"/>
              </a:rPr>
              <a:t>Ellos/Ellas </a:t>
            </a:r>
            <a:r>
              <a:rPr lang="es-MX" sz="2800" dirty="0" smtClean="0">
                <a:solidFill>
                  <a:srgbClr val="FF0000"/>
                </a:solidFill>
                <a:latin typeface="Eurostile" pitchFamily="34" charset="0"/>
                <a:cs typeface="Times New Roman"/>
              </a:rPr>
              <a:t>son</a:t>
            </a:r>
            <a:r>
              <a:rPr lang="es-MX" sz="2800" dirty="0" smtClean="0">
                <a:latin typeface="Eurostile" pitchFamily="34" charset="0"/>
                <a:cs typeface="Times New Roman"/>
              </a:rPr>
              <a:t>_______(Son uruguayos/as)</a:t>
            </a:r>
            <a:endParaRPr lang="es-MX" sz="2800" dirty="0" smtClean="0">
              <a:latin typeface="Eurostile" pitchFamily="34" charset="0"/>
            </a:endParaRPr>
          </a:p>
          <a:p>
            <a:endParaRPr lang="es-MX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0"/>
            <a:ext cx="3810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1" name="Straight Connector 10"/>
          <p:cNvCxnSpPr/>
          <p:nvPr/>
        </p:nvCxnSpPr>
        <p:spPr>
          <a:xfrm>
            <a:off x="2057400" y="2133600"/>
            <a:ext cx="0" cy="434340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04800"/>
            <a:ext cx="2133600" cy="5821363"/>
          </a:xfrm>
        </p:spPr>
        <p:txBody>
          <a:bodyPr/>
          <a:lstStyle/>
          <a:p>
            <a:r>
              <a:rPr lang="es-MX" dirty="0" smtClean="0">
                <a:latin typeface="Eurostile" pitchFamily="34" charset="0"/>
              </a:rPr>
              <a:t>El euro</a:t>
            </a:r>
          </a:p>
          <a:p>
            <a:endParaRPr lang="es-MX" dirty="0" smtClean="0">
              <a:latin typeface="Eurostile" pitchFamily="34" charset="0"/>
            </a:endParaRPr>
          </a:p>
          <a:p>
            <a:endParaRPr lang="es-MX" dirty="0" smtClean="0">
              <a:latin typeface="Eurostile" pitchFamily="34" charset="0"/>
            </a:endParaRPr>
          </a:p>
          <a:p>
            <a:r>
              <a:rPr lang="es-MX" dirty="0" smtClean="0">
                <a:latin typeface="Eurostile" pitchFamily="34" charset="0"/>
              </a:rPr>
              <a:t>¿Por qu</a:t>
            </a:r>
            <a:r>
              <a:rPr lang="es-MX" dirty="0" smtClean="0">
                <a:latin typeface="Eurostile" pitchFamily="34" charset="0"/>
                <a:cs typeface="Times New Roman"/>
              </a:rPr>
              <a:t>é se usa el euro?</a:t>
            </a:r>
          </a:p>
          <a:p>
            <a:endParaRPr lang="es-MX" dirty="0" smtClean="0">
              <a:latin typeface="Eurostile" pitchFamily="34" charset="0"/>
              <a:cs typeface="Times New Roman"/>
            </a:endParaRPr>
          </a:p>
          <a:p>
            <a:endParaRPr lang="es-MX" dirty="0" smtClean="0">
              <a:latin typeface="Eurostile" pitchFamily="34" charset="0"/>
              <a:cs typeface="Times New Roman"/>
            </a:endParaRPr>
          </a:p>
          <a:p>
            <a:endParaRPr lang="es-MX" dirty="0" smtClean="0">
              <a:latin typeface="Eurostile" pitchFamily="34" charset="0"/>
              <a:cs typeface="Times New Roman"/>
            </a:endParaRPr>
          </a:p>
          <a:p>
            <a:r>
              <a:rPr lang="es-MX" dirty="0" smtClean="0">
                <a:latin typeface="Eurostile" pitchFamily="34" charset="0"/>
                <a:cs typeface="Times New Roman"/>
              </a:rPr>
              <a:t>¿Cómo son</a:t>
            </a:r>
            <a:r>
              <a:rPr lang="en-US" dirty="0" smtClean="0">
                <a:latin typeface="Eurostile" pitchFamily="34" charset="0"/>
                <a:cs typeface="Times New Roman"/>
              </a:rPr>
              <a:t>?</a:t>
            </a:r>
            <a:endParaRPr lang="en-US" dirty="0">
              <a:latin typeface="Eurostile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590800" y="304801"/>
            <a:ext cx="6553199" cy="5791200"/>
          </a:xfrm>
        </p:spPr>
        <p:txBody>
          <a:bodyPr/>
          <a:lstStyle/>
          <a:p>
            <a:r>
              <a:rPr lang="en-US" dirty="0" smtClean="0">
                <a:latin typeface="Eurostile" pitchFamily="34" charset="0"/>
              </a:rPr>
              <a:t>A monetary unit that has replaced the individual currencies of the countries in the European Union. </a:t>
            </a:r>
          </a:p>
          <a:p>
            <a:endParaRPr lang="en-US" dirty="0" smtClean="0">
              <a:latin typeface="Eurostile" pitchFamily="34" charset="0"/>
            </a:endParaRPr>
          </a:p>
          <a:p>
            <a:r>
              <a:rPr lang="en-US" dirty="0" smtClean="0">
                <a:latin typeface="Eurostile" pitchFamily="34" charset="0"/>
              </a:rPr>
              <a:t>Europeans live near international borders.  Using the euro may be easier for the travelers, and for people doing business in different European countries. </a:t>
            </a:r>
          </a:p>
          <a:p>
            <a:endParaRPr lang="en-US" dirty="0">
              <a:latin typeface="Eurostile" pitchFamily="34" charset="0"/>
            </a:endParaRPr>
          </a:p>
          <a:p>
            <a:r>
              <a:rPr lang="en-US" dirty="0" smtClean="0">
                <a:latin typeface="Eurostile" pitchFamily="34" charset="0"/>
              </a:rPr>
              <a:t>Euro coins have a common symbol on one side, and unique symbols representing each country in the European union on the other.</a:t>
            </a:r>
            <a:endParaRPr lang="en-US" dirty="0">
              <a:latin typeface="Eurostile" pitchFamily="34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5181600"/>
            <a:ext cx="3352800" cy="2011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Straight Connector 8"/>
          <p:cNvCxnSpPr/>
          <p:nvPr/>
        </p:nvCxnSpPr>
        <p:spPr>
          <a:xfrm>
            <a:off x="2590800" y="304800"/>
            <a:ext cx="0" cy="594360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53250" y="5105400"/>
            <a:ext cx="2190750" cy="208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4267200"/>
            <a:ext cx="2143125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0" y="304800"/>
            <a:ext cx="2971800" cy="5821363"/>
          </a:xfrm>
        </p:spPr>
        <p:txBody>
          <a:bodyPr/>
          <a:lstStyle/>
          <a:p>
            <a:r>
              <a:rPr lang="es-MX" dirty="0" smtClean="0">
                <a:latin typeface="Eurostile" pitchFamily="34" charset="0"/>
              </a:rPr>
              <a:t>¿De cu</a:t>
            </a:r>
            <a:r>
              <a:rPr lang="es-MX" dirty="0" smtClean="0">
                <a:latin typeface="Eurostile" pitchFamily="34" charset="0"/>
                <a:cs typeface="Times New Roman"/>
              </a:rPr>
              <a:t>ánto son las dominaciones? </a:t>
            </a:r>
          </a:p>
          <a:p>
            <a:endParaRPr lang="es-MX" dirty="0">
              <a:latin typeface="Eurostile" pitchFamily="34" charset="0"/>
              <a:cs typeface="Times New Roman"/>
            </a:endParaRPr>
          </a:p>
          <a:p>
            <a:r>
              <a:rPr lang="es-MX" dirty="0" smtClean="0">
                <a:latin typeface="Eurostile" pitchFamily="34" charset="0"/>
                <a:cs typeface="Times New Roman"/>
              </a:rPr>
              <a:t>El euro comparado al dólar </a:t>
            </a:r>
            <a:endParaRPr lang="es-MX" dirty="0">
              <a:latin typeface="Eurostile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971801" y="304800"/>
            <a:ext cx="5715000" cy="5821363"/>
          </a:xfrm>
        </p:spPr>
        <p:txBody>
          <a:bodyPr/>
          <a:lstStyle/>
          <a:p>
            <a:r>
              <a:rPr lang="en-US" dirty="0" smtClean="0">
                <a:latin typeface="Eurostile" pitchFamily="34" charset="0"/>
              </a:rPr>
              <a:t>Bills are designed into 5, 10, 20, 50, 100, 200, and 500 dominations.</a:t>
            </a:r>
          </a:p>
          <a:p>
            <a:endParaRPr lang="en-US" dirty="0">
              <a:latin typeface="Eurostile" pitchFamily="34" charset="0"/>
            </a:endParaRPr>
          </a:p>
          <a:p>
            <a:r>
              <a:rPr lang="en-US" dirty="0" smtClean="0">
                <a:latin typeface="Eurostile" pitchFamily="34" charset="0"/>
              </a:rPr>
              <a:t>1 euro= $1.22  </a:t>
            </a:r>
          </a:p>
          <a:p>
            <a:r>
              <a:rPr lang="en-US" dirty="0" smtClean="0">
                <a:latin typeface="Eurostile" pitchFamily="34" charset="0"/>
              </a:rPr>
              <a:t>The euro has a higher value. 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2971800" y="304800"/>
            <a:ext cx="0" cy="586740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4648200"/>
            <a:ext cx="3352800" cy="2011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90165" y="2514600"/>
            <a:ext cx="3553835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352800"/>
            <a:ext cx="2619375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175</Words>
  <Application>Microsoft Office PowerPoint</Application>
  <PresentationFormat>On-screen Show (4:3)</PresentationFormat>
  <Paragraphs>29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Nationalities Nacionalidades 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Nationalities Nacionalidades </dc:title>
  <dc:creator>Ricardo Romo</dc:creator>
  <cp:lastModifiedBy>Ricardo Romo</cp:lastModifiedBy>
  <cp:revision>1</cp:revision>
  <dcterms:created xsi:type="dcterms:W3CDTF">2012-07-24T19:32:03Z</dcterms:created>
  <dcterms:modified xsi:type="dcterms:W3CDTF">2012-07-24T20:00:21Z</dcterms:modified>
</cp:coreProperties>
</file>