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20E2-DF9A-4AE0-9E6B-ABB0C4D8DBAA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DC71-868D-4B4F-96DD-8372B7CA6B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20E2-DF9A-4AE0-9E6B-ABB0C4D8DBAA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DC71-868D-4B4F-96DD-8372B7CA6B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20E2-DF9A-4AE0-9E6B-ABB0C4D8DBAA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DC71-868D-4B4F-96DD-8372B7CA6B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20E2-DF9A-4AE0-9E6B-ABB0C4D8DBAA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DC71-868D-4B4F-96DD-8372B7CA6B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20E2-DF9A-4AE0-9E6B-ABB0C4D8DBAA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DC71-868D-4B4F-96DD-8372B7CA6B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20E2-DF9A-4AE0-9E6B-ABB0C4D8DBAA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DC71-868D-4B4F-96DD-8372B7CA6B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20E2-DF9A-4AE0-9E6B-ABB0C4D8DBAA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DC71-868D-4B4F-96DD-8372B7CA6B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20E2-DF9A-4AE0-9E6B-ABB0C4D8DBAA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DC71-868D-4B4F-96DD-8372B7CA6B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20E2-DF9A-4AE0-9E6B-ABB0C4D8DBAA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DC71-868D-4B4F-96DD-8372B7CA6B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20E2-DF9A-4AE0-9E6B-ABB0C4D8DBAA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DC71-868D-4B4F-96DD-8372B7CA6B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20E2-DF9A-4AE0-9E6B-ABB0C4D8DBAA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DC71-868D-4B4F-96DD-8372B7CA6B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720E2-DF9A-4AE0-9E6B-ABB0C4D8DBAA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7DC71-868D-4B4F-96DD-8372B7CA6B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429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Segundo</a:t>
            </a:r>
            <a:r>
              <a:rPr lang="en-US" dirty="0" smtClean="0"/>
              <a:t> </a:t>
            </a:r>
            <a:r>
              <a:rPr lang="en-US" b="1" dirty="0" err="1" smtClean="0"/>
              <a:t>paso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Objective: </a:t>
            </a:r>
            <a:r>
              <a:rPr lang="en-US" dirty="0" smtClean="0"/>
              <a:t>Telling someone what to do and not to do.</a:t>
            </a:r>
            <a:endParaRPr lang="en-US" dirty="0"/>
          </a:p>
        </p:txBody>
      </p:sp>
      <p:pic>
        <p:nvPicPr>
          <p:cNvPr id="1026" name="Picture 2" descr="http://ts1.mm.bing.net/th?id=H.4563201720780608&amp;pid=1.7&amp;w=102&amp;h=150&amp;c=7&amp;rs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1917192" cy="2819400"/>
          </a:xfrm>
          <a:prstGeom prst="rect">
            <a:avLst/>
          </a:prstGeom>
          <a:noFill/>
        </p:spPr>
      </p:pic>
      <p:pic>
        <p:nvPicPr>
          <p:cNvPr id="1028" name="Picture 4" descr="http://ts1.mm.bing.net/th?id=H.4891783882082324&amp;pid=1.7&amp;w=125&amp;h=150&amp;c=7&amp;rs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0"/>
            <a:ext cx="2438400" cy="2926080"/>
          </a:xfrm>
          <a:prstGeom prst="rect">
            <a:avLst/>
          </a:prstGeom>
          <a:noFill/>
        </p:spPr>
      </p:pic>
      <p:pic>
        <p:nvPicPr>
          <p:cNvPr id="1030" name="Picture 6" descr="http://ts1.mm.bing.net/th?id=H.4869037763266064&amp;pid=1.7&amp;w=130&amp;h=139&amp;c=7&amp;rs=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381000"/>
            <a:ext cx="2305050" cy="24646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tell your friend what to do say;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Get </a:t>
            </a:r>
            <a:r>
              <a:rPr lang="en-US" dirty="0">
                <a:solidFill>
                  <a:srgbClr val="00B0F0"/>
                </a:solidFill>
              </a:rPr>
              <a:t>into shape</a:t>
            </a:r>
            <a:r>
              <a:rPr lang="en-US" dirty="0"/>
              <a:t>.</a:t>
            </a:r>
          </a:p>
          <a:p>
            <a:r>
              <a:rPr lang="es-MX" dirty="0" smtClean="0"/>
              <a:t>Stop </a:t>
            </a:r>
            <a:r>
              <a:rPr lang="es-MX" dirty="0"/>
              <a:t>smoking.</a:t>
            </a:r>
            <a:endParaRPr lang="en-US" dirty="0"/>
          </a:p>
          <a:p>
            <a:r>
              <a:rPr lang="en-US" dirty="0" smtClean="0">
                <a:solidFill>
                  <a:srgbClr val="00B0F0"/>
                </a:solidFill>
              </a:rPr>
              <a:t>Be </a:t>
            </a:r>
            <a:r>
              <a:rPr lang="en-US" dirty="0">
                <a:solidFill>
                  <a:srgbClr val="00B0F0"/>
                </a:solidFill>
              </a:rPr>
              <a:t>careful. 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s-MX" dirty="0" err="1" smtClean="0"/>
              <a:t>Don’t</a:t>
            </a:r>
            <a:r>
              <a:rPr lang="es-MX" dirty="0" smtClean="0"/>
              <a:t> </a:t>
            </a:r>
            <a:r>
              <a:rPr lang="es-MX" dirty="0" err="1"/>
              <a:t>be</a:t>
            </a:r>
            <a:r>
              <a:rPr lang="es-MX" dirty="0"/>
              <a:t> </a:t>
            </a:r>
            <a:r>
              <a:rPr lang="es-MX" dirty="0" err="1"/>
              <a:t>lazy</a:t>
            </a:r>
            <a:r>
              <a:rPr lang="es-MX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Ponte en forma.</a:t>
            </a:r>
            <a:r>
              <a:rPr lang="es-MX" dirty="0" smtClean="0">
                <a:solidFill>
                  <a:srgbClr val="00B0F0"/>
                </a:solidFill>
              </a:rPr>
              <a:t> </a:t>
            </a:r>
          </a:p>
          <a:p>
            <a:r>
              <a:rPr lang="es-MX" dirty="0" smtClean="0"/>
              <a:t>Deja de fumar. </a:t>
            </a:r>
            <a:endParaRPr lang="en-US" dirty="0" smtClean="0"/>
          </a:p>
          <a:p>
            <a:r>
              <a:rPr lang="es-MX" dirty="0" smtClean="0">
                <a:solidFill>
                  <a:srgbClr val="00B0F0"/>
                </a:solidFill>
              </a:rPr>
              <a:t>Ten cuidado. </a:t>
            </a:r>
          </a:p>
          <a:p>
            <a:r>
              <a:rPr lang="es-MX" dirty="0" smtClean="0"/>
              <a:t>No seas flojo/a.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495800" y="1524000"/>
            <a:ext cx="0" cy="48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36" name="Picture 4" descr="http://ts4.mm.bing.net/th?id=H.4988957525082419&amp;pid=1.7&amp;w=147&amp;h=141&amp;c=7&amp;rs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4114800"/>
            <a:ext cx="2543175" cy="24393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tell your friend what not to do say;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MX" dirty="0" err="1" smtClean="0">
                <a:solidFill>
                  <a:srgbClr val="00B0F0"/>
                </a:solidFill>
              </a:rPr>
              <a:t>Don’t</a:t>
            </a:r>
            <a:r>
              <a:rPr lang="es-MX" dirty="0" smtClean="0">
                <a:solidFill>
                  <a:srgbClr val="00B0F0"/>
                </a:solidFill>
              </a:rPr>
              <a:t> </a:t>
            </a:r>
            <a:r>
              <a:rPr lang="es-MX" dirty="0" err="1">
                <a:solidFill>
                  <a:srgbClr val="00B0F0"/>
                </a:solidFill>
              </a:rPr>
              <a:t>smoke</a:t>
            </a:r>
            <a:r>
              <a:rPr lang="es-MX" dirty="0">
                <a:solidFill>
                  <a:srgbClr val="00B0F0"/>
                </a:solidFill>
              </a:rPr>
              <a:t> </a:t>
            </a:r>
            <a:r>
              <a:rPr lang="es-MX" dirty="0" err="1">
                <a:solidFill>
                  <a:srgbClr val="00B0F0"/>
                </a:solidFill>
              </a:rPr>
              <a:t>anymore</a:t>
            </a:r>
            <a:r>
              <a:rPr lang="es-MX" dirty="0">
                <a:solidFill>
                  <a:srgbClr val="00B0F0"/>
                </a:solidFill>
              </a:rPr>
              <a:t>.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s-MX" dirty="0" err="1" smtClean="0"/>
              <a:t>Don’t</a:t>
            </a:r>
            <a:r>
              <a:rPr lang="es-MX" dirty="0" smtClean="0"/>
              <a:t> </a:t>
            </a:r>
            <a:r>
              <a:rPr lang="es-MX" dirty="0" err="1"/>
              <a:t>add</a:t>
            </a:r>
            <a:r>
              <a:rPr lang="es-MX" dirty="0"/>
              <a:t> </a:t>
            </a:r>
            <a:r>
              <a:rPr lang="es-MX" dirty="0" err="1"/>
              <a:t>salt</a:t>
            </a:r>
            <a:r>
              <a:rPr lang="es-MX" dirty="0"/>
              <a:t>. 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00B0F0"/>
                </a:solidFill>
              </a:rPr>
              <a:t>No fumes más.</a:t>
            </a:r>
          </a:p>
          <a:p>
            <a:r>
              <a:rPr lang="es-MX" dirty="0" smtClean="0"/>
              <a:t>No añadas sal a la comida.</a:t>
            </a:r>
            <a:endParaRPr lang="es-MX" dirty="0"/>
          </a:p>
          <a:p>
            <a:endParaRPr lang="en-US" dirty="0"/>
          </a:p>
        </p:txBody>
      </p:sp>
      <p:cxnSp>
        <p:nvCxnSpPr>
          <p:cNvPr id="6" name="Straight Connector 5"/>
          <p:cNvCxnSpPr>
            <a:stCxn id="2" idx="2"/>
          </p:cNvCxnSpPr>
          <p:nvPr/>
        </p:nvCxnSpPr>
        <p:spPr>
          <a:xfrm>
            <a:off x="4572000" y="1417638"/>
            <a:ext cx="76200" cy="4830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http://ts1.mm.bing.net/th?id=H.4599434116400354&amp;pid=1.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429000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Vocabulario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well-being 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/>
              <a:t>dedicate</a:t>
            </a:r>
            <a:endParaRPr lang="en-US" dirty="0"/>
          </a:p>
          <a:p>
            <a:r>
              <a:rPr lang="es-MX" dirty="0" err="1" smtClean="0">
                <a:solidFill>
                  <a:srgbClr val="00B0F0"/>
                </a:solidFill>
              </a:rPr>
              <a:t>to</a:t>
            </a:r>
            <a:r>
              <a:rPr lang="es-MX" dirty="0" smtClean="0">
                <a:solidFill>
                  <a:srgbClr val="00B0F0"/>
                </a:solidFill>
              </a:rPr>
              <a:t> </a:t>
            </a:r>
            <a:r>
              <a:rPr lang="es-MX" dirty="0" err="1">
                <a:solidFill>
                  <a:srgbClr val="00B0F0"/>
                </a:solidFill>
              </a:rPr>
              <a:t>train</a:t>
            </a:r>
            <a:r>
              <a:rPr lang="es-MX" dirty="0">
                <a:solidFill>
                  <a:srgbClr val="00B0F0"/>
                </a:solidFill>
              </a:rPr>
              <a:t> </a:t>
            </a:r>
            <a:r>
              <a:rPr lang="es-MX" dirty="0" err="1">
                <a:solidFill>
                  <a:srgbClr val="00B0F0"/>
                </a:solidFill>
              </a:rPr>
              <a:t>for</a:t>
            </a:r>
            <a:r>
              <a:rPr lang="es-MX" dirty="0">
                <a:solidFill>
                  <a:srgbClr val="00B0F0"/>
                </a:solidFill>
              </a:rPr>
              <a:t> a </a:t>
            </a:r>
            <a:endParaRPr lang="es-MX" dirty="0" smtClean="0">
              <a:solidFill>
                <a:srgbClr val="00B0F0"/>
              </a:solidFill>
            </a:endParaRPr>
          </a:p>
          <a:p>
            <a:r>
              <a:rPr lang="es-MX" dirty="0" err="1" smtClean="0">
                <a:solidFill>
                  <a:srgbClr val="00B0F0"/>
                </a:solidFill>
              </a:rPr>
              <a:t>competition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s-MX" dirty="0" smtClean="0"/>
              <a:t>stress</a:t>
            </a:r>
            <a:endParaRPr lang="en-US" dirty="0"/>
          </a:p>
          <a:p>
            <a:r>
              <a:rPr lang="es-MX" dirty="0" err="1" smtClean="0">
                <a:solidFill>
                  <a:srgbClr val="00B0F0"/>
                </a:solidFill>
              </a:rPr>
              <a:t>to</a:t>
            </a:r>
            <a:r>
              <a:rPr lang="es-MX" dirty="0" smtClean="0">
                <a:solidFill>
                  <a:srgbClr val="00B0F0"/>
                </a:solidFill>
              </a:rPr>
              <a:t> </a:t>
            </a:r>
            <a:r>
              <a:rPr lang="es-MX" dirty="0" err="1">
                <a:solidFill>
                  <a:srgbClr val="00B0F0"/>
                </a:solidFill>
              </a:rPr>
              <a:t>avoid</a:t>
            </a:r>
            <a:r>
              <a:rPr lang="es-MX" dirty="0">
                <a:solidFill>
                  <a:srgbClr val="00B0F0"/>
                </a:solidFill>
              </a:rPr>
              <a:t> </a:t>
            </a:r>
            <a:r>
              <a:rPr lang="es-MX" dirty="0" err="1">
                <a:solidFill>
                  <a:srgbClr val="00B0F0"/>
                </a:solidFill>
              </a:rPr>
              <a:t>fats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n-US" dirty="0" smtClean="0"/>
              <a:t>habit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5720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El </a:t>
            </a:r>
            <a:r>
              <a:rPr lang="en-US" dirty="0" err="1" smtClean="0">
                <a:solidFill>
                  <a:srgbClr val="00B0F0"/>
                </a:solidFill>
              </a:rPr>
              <a:t>bienestar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/>
              <a:t>Dedicar</a:t>
            </a:r>
            <a:endParaRPr lang="en-US" dirty="0" smtClean="0"/>
          </a:p>
          <a:p>
            <a:r>
              <a:rPr lang="es-MX" dirty="0" smtClean="0">
                <a:solidFill>
                  <a:srgbClr val="00B0F0"/>
                </a:solidFill>
              </a:rPr>
              <a:t>Entrenarse para la competencia</a:t>
            </a:r>
          </a:p>
          <a:p>
            <a:r>
              <a:rPr lang="es-MX" dirty="0" smtClean="0"/>
              <a:t>El estrés</a:t>
            </a:r>
          </a:p>
          <a:p>
            <a:r>
              <a:rPr lang="es-MX" dirty="0" smtClean="0">
                <a:solidFill>
                  <a:srgbClr val="00B0F0"/>
                </a:solidFill>
              </a:rPr>
              <a:t> Evitar la grasa 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hábito</a:t>
            </a:r>
            <a:endParaRPr lang="en-US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495800" y="1524000"/>
            <a:ext cx="0" cy="48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 descr="http://ts2.mm.bing.net/th?id=H.4864399187443773&amp;pid=1.7&amp;w=143&amp;h=145&amp;c=7&amp;rs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1600200" cy="1622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to </a:t>
            </a:r>
            <a:r>
              <a:rPr lang="en-US" dirty="0">
                <a:solidFill>
                  <a:srgbClr val="00B0F0"/>
                </a:solidFill>
              </a:rPr>
              <a:t>be on a diet</a:t>
            </a:r>
          </a:p>
          <a:p>
            <a:r>
              <a:rPr lang="en-US" dirty="0" smtClean="0"/>
              <a:t>to </a:t>
            </a:r>
            <a:r>
              <a:rPr lang="en-US" dirty="0"/>
              <a:t>keep in shape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to </a:t>
            </a:r>
            <a:r>
              <a:rPr lang="en-US" dirty="0">
                <a:solidFill>
                  <a:srgbClr val="00B0F0"/>
                </a:solidFill>
              </a:rPr>
              <a:t>relax</a:t>
            </a:r>
          </a:p>
          <a:p>
            <a:r>
              <a:rPr lang="en-US" dirty="0" smtClean="0"/>
              <a:t>to </a:t>
            </a:r>
            <a:r>
              <a:rPr lang="en-US" dirty="0"/>
              <a:t>breathe deeply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health</a:t>
            </a:r>
            <a:endParaRPr lang="en-US" dirty="0">
              <a:solidFill>
                <a:srgbClr val="00B0F0"/>
              </a:solidFill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F0"/>
                </a:solidFill>
              </a:rPr>
              <a:t>Hacer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régimen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n-US" dirty="0" err="1" smtClean="0"/>
              <a:t>Mantenerse</a:t>
            </a:r>
            <a:r>
              <a:rPr lang="en-US" dirty="0" smtClean="0"/>
              <a:t> en forma 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Relajarse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dirty="0" err="1" smtClean="0"/>
              <a:t>Respirar</a:t>
            </a:r>
            <a:r>
              <a:rPr lang="en-US" dirty="0" smtClean="0"/>
              <a:t> </a:t>
            </a:r>
            <a:r>
              <a:rPr lang="en-US" dirty="0" err="1" smtClean="0"/>
              <a:t>profundamente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La </a:t>
            </a:r>
            <a:r>
              <a:rPr lang="en-US" dirty="0" err="1" smtClean="0">
                <a:solidFill>
                  <a:srgbClr val="00B0F0"/>
                </a:solidFill>
              </a:rPr>
              <a:t>salud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6" name="Straight Connector 5"/>
          <p:cNvCxnSpPr>
            <a:stCxn id="2" idx="2"/>
          </p:cNvCxnSpPr>
          <p:nvPr/>
        </p:nvCxnSpPr>
        <p:spPr>
          <a:xfrm>
            <a:off x="4572000" y="1417638"/>
            <a:ext cx="76200" cy="5059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 descr="http://ts4.mm.bing.net/th?id=H.4638797480986039&amp;pid=1.7&amp;w=212&amp;h=132&amp;c=7&amp;rs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886200"/>
            <a:ext cx="2019300" cy="1257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Informal Commands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Informal commands: To tell a friend to do something use informal </a:t>
            </a:r>
            <a:r>
              <a:rPr lang="en-US" sz="1800" dirty="0" err="1" smtClean="0"/>
              <a:t>tú</a:t>
            </a:r>
            <a:r>
              <a:rPr lang="en-US" sz="1800" dirty="0" smtClean="0"/>
              <a:t> commands.  Commands include dos and don’ts. </a:t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</a:t>
            </a:r>
            <a:r>
              <a:rPr lang="en-US" dirty="0"/>
              <a:t>state the dos (positive </a:t>
            </a:r>
            <a:r>
              <a:rPr lang="en-US" dirty="0" err="1"/>
              <a:t>tú</a:t>
            </a:r>
            <a:r>
              <a:rPr lang="en-US" dirty="0"/>
              <a:t> commands) of most verbs drop the </a:t>
            </a:r>
            <a:r>
              <a:rPr lang="en-US" b="1" dirty="0"/>
              <a:t>s </a:t>
            </a:r>
            <a:r>
              <a:rPr lang="en-US" dirty="0"/>
              <a:t>endings of the verb</a:t>
            </a:r>
          </a:p>
          <a:p>
            <a:pPr>
              <a:buNone/>
            </a:pPr>
            <a:r>
              <a:rPr lang="es-MX" dirty="0"/>
              <a:t> </a:t>
            </a:r>
            <a:endParaRPr lang="en-US" dirty="0"/>
          </a:p>
          <a:p>
            <a:r>
              <a:rPr lang="en-US" dirty="0"/>
              <a:t>To state the don’ts (negative </a:t>
            </a:r>
            <a:r>
              <a:rPr lang="en-US" dirty="0" err="1"/>
              <a:t>tú</a:t>
            </a:r>
            <a:r>
              <a:rPr lang="en-US" dirty="0"/>
              <a:t> commands) switch the </a:t>
            </a:r>
            <a:r>
              <a:rPr lang="en-US" dirty="0">
                <a:solidFill>
                  <a:srgbClr val="00B050"/>
                </a:solidFill>
              </a:rPr>
              <a:t>–as </a:t>
            </a:r>
            <a:r>
              <a:rPr lang="en-US" dirty="0"/>
              <a:t>ending </a:t>
            </a:r>
            <a:r>
              <a:rPr lang="en-US" dirty="0" smtClean="0"/>
              <a:t>to  </a:t>
            </a:r>
            <a:r>
              <a:rPr lang="en-US" dirty="0">
                <a:solidFill>
                  <a:srgbClr val="00B050"/>
                </a:solidFill>
              </a:rPr>
              <a:t>–</a:t>
            </a:r>
            <a:r>
              <a:rPr lang="en-US" dirty="0" err="1">
                <a:solidFill>
                  <a:srgbClr val="00B050"/>
                </a:solidFill>
              </a:rPr>
              <a:t>es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and the </a:t>
            </a:r>
            <a:r>
              <a:rPr lang="en-US" dirty="0">
                <a:solidFill>
                  <a:srgbClr val="FF0000"/>
                </a:solidFill>
              </a:rPr>
              <a:t>–</a:t>
            </a:r>
            <a:r>
              <a:rPr lang="en-US" dirty="0" err="1">
                <a:solidFill>
                  <a:srgbClr val="FF0000"/>
                </a:solidFill>
              </a:rPr>
              <a:t>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ending to </a:t>
            </a:r>
            <a:r>
              <a:rPr lang="en-US" dirty="0">
                <a:solidFill>
                  <a:srgbClr val="FF0000"/>
                </a:solidFill>
              </a:rPr>
              <a:t>–as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(tú) camin</a:t>
            </a:r>
            <a:r>
              <a:rPr lang="es-MX" dirty="0">
                <a:solidFill>
                  <a:srgbClr val="FF0000"/>
                </a:solidFill>
              </a:rPr>
              <a:t>as</a:t>
            </a:r>
            <a:r>
              <a:rPr lang="es-MX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s-MX" dirty="0" smtClean="0"/>
              <a:t>camin</a:t>
            </a:r>
            <a:r>
              <a:rPr lang="es-MX" dirty="0" smtClean="0">
                <a:solidFill>
                  <a:srgbClr val="FF0000"/>
                </a:solidFill>
              </a:rPr>
              <a:t>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s-MX" dirty="0" smtClean="0"/>
              <a:t>(tú) com</a:t>
            </a:r>
            <a:r>
              <a:rPr lang="es-MX" dirty="0" smtClean="0">
                <a:solidFill>
                  <a:srgbClr val="FF0000"/>
                </a:solidFill>
              </a:rPr>
              <a:t>es</a:t>
            </a:r>
            <a:r>
              <a:rPr lang="es-MX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s-MX" dirty="0" smtClean="0"/>
              <a:t> com</a:t>
            </a:r>
            <a:r>
              <a:rPr lang="es-MX" dirty="0" smtClean="0">
                <a:solidFill>
                  <a:srgbClr val="FF0000"/>
                </a:solidFill>
              </a:rPr>
              <a:t>e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s-MX" dirty="0" smtClean="0"/>
              <a:t>(tú) duerm</a:t>
            </a:r>
            <a:r>
              <a:rPr lang="es-MX" dirty="0" smtClean="0">
                <a:solidFill>
                  <a:srgbClr val="FF0000"/>
                </a:solidFill>
              </a:rPr>
              <a:t>es</a:t>
            </a:r>
            <a:r>
              <a:rPr lang="es-MX" dirty="0" smtClean="0">
                <a:sym typeface="Wingdings"/>
              </a:rPr>
              <a:t></a:t>
            </a:r>
            <a:r>
              <a:rPr lang="es-MX" dirty="0" smtClean="0"/>
              <a:t> Duerm</a:t>
            </a:r>
            <a:r>
              <a:rPr lang="es-MX" dirty="0" smtClean="0">
                <a:solidFill>
                  <a:srgbClr val="FF0000"/>
                </a:solidFill>
              </a:rPr>
              <a:t>e</a:t>
            </a:r>
            <a:r>
              <a:rPr lang="es-MX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s-MX" dirty="0" smtClean="0"/>
              <a:t>(tú) fum</a:t>
            </a:r>
            <a:r>
              <a:rPr lang="es-MX" dirty="0" smtClean="0">
                <a:solidFill>
                  <a:srgbClr val="00B050"/>
                </a:solidFill>
              </a:rPr>
              <a:t>as</a:t>
            </a:r>
            <a:r>
              <a:rPr lang="es-MX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s-MX" dirty="0" smtClean="0"/>
              <a:t> ¡</a:t>
            </a:r>
            <a:r>
              <a:rPr lang="es-MX" u="sng" dirty="0" smtClean="0"/>
              <a:t>No</a:t>
            </a:r>
            <a:r>
              <a:rPr lang="es-MX" dirty="0" smtClean="0"/>
              <a:t> fum</a:t>
            </a:r>
            <a:r>
              <a:rPr lang="es-MX" dirty="0" smtClean="0">
                <a:solidFill>
                  <a:srgbClr val="00B050"/>
                </a:solidFill>
              </a:rPr>
              <a:t>es</a:t>
            </a:r>
            <a:r>
              <a:rPr lang="es-MX" dirty="0" smtClean="0"/>
              <a:t>!</a:t>
            </a:r>
            <a:endParaRPr lang="en-US" dirty="0" smtClean="0"/>
          </a:p>
          <a:p>
            <a:r>
              <a:rPr lang="es-MX" dirty="0" smtClean="0"/>
              <a:t>(tú) corr</a:t>
            </a:r>
            <a:r>
              <a:rPr lang="es-MX" dirty="0" smtClean="0">
                <a:solidFill>
                  <a:srgbClr val="FF0000"/>
                </a:solidFill>
              </a:rPr>
              <a:t>es</a:t>
            </a:r>
            <a:r>
              <a:rPr lang="es-MX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s-MX" dirty="0" smtClean="0"/>
              <a:t> ¡</a:t>
            </a:r>
            <a:r>
              <a:rPr lang="es-MX" u="sng" dirty="0" smtClean="0"/>
              <a:t>No</a:t>
            </a:r>
            <a:r>
              <a:rPr lang="es-MX" dirty="0" smtClean="0"/>
              <a:t> corr</a:t>
            </a:r>
            <a:r>
              <a:rPr lang="es-MX" dirty="0" smtClean="0">
                <a:solidFill>
                  <a:srgbClr val="FF0000"/>
                </a:solidFill>
              </a:rPr>
              <a:t>as</a:t>
            </a:r>
            <a:r>
              <a:rPr lang="es-MX" dirty="0" smtClean="0"/>
              <a:t>!</a:t>
            </a:r>
            <a:endParaRPr lang="en-US" dirty="0" smtClean="0"/>
          </a:p>
          <a:p>
            <a:r>
              <a:rPr lang="es-MX" dirty="0" smtClean="0"/>
              <a:t>(tú) viv</a:t>
            </a:r>
            <a:r>
              <a:rPr lang="es-MX" dirty="0" smtClean="0">
                <a:solidFill>
                  <a:srgbClr val="FF0000"/>
                </a:solidFill>
              </a:rPr>
              <a:t>es</a:t>
            </a:r>
            <a:r>
              <a:rPr lang="es-MX" dirty="0" smtClean="0"/>
              <a:t> </a:t>
            </a:r>
            <a:r>
              <a:rPr lang="es-MX" dirty="0" smtClean="0">
                <a:sym typeface="Wingdings"/>
              </a:rPr>
              <a:t></a:t>
            </a:r>
            <a:r>
              <a:rPr lang="es-MX" dirty="0" smtClean="0"/>
              <a:t> ¡</a:t>
            </a:r>
            <a:r>
              <a:rPr lang="es-MX" u="sng" dirty="0" smtClean="0"/>
              <a:t>No</a:t>
            </a:r>
            <a:r>
              <a:rPr lang="es-MX" dirty="0" smtClean="0"/>
              <a:t> viv</a:t>
            </a:r>
            <a:r>
              <a:rPr lang="es-MX" dirty="0" smtClean="0">
                <a:solidFill>
                  <a:srgbClr val="FF0000"/>
                </a:solidFill>
              </a:rPr>
              <a:t>as</a:t>
            </a:r>
            <a:r>
              <a:rPr lang="es-MX" dirty="0" smtClean="0"/>
              <a:t>!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6" name="Straight Connector 5"/>
          <p:cNvCxnSpPr>
            <a:stCxn id="2" idx="2"/>
          </p:cNvCxnSpPr>
          <p:nvPr/>
        </p:nvCxnSpPr>
        <p:spPr>
          <a:xfrm>
            <a:off x="4572000" y="1417638"/>
            <a:ext cx="0" cy="5135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524000"/>
          <a:ext cx="8001001" cy="4907280"/>
        </p:xfrm>
        <a:graphic>
          <a:graphicData uri="http://schemas.openxmlformats.org/drawingml/2006/table">
            <a:tbl>
              <a:tblPr/>
              <a:tblGrid>
                <a:gridCol w="2516444"/>
                <a:gridCol w="2339002"/>
                <a:gridCol w="3145555"/>
              </a:tblGrid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Calibri"/>
                          <a:ea typeface="Calibri"/>
                          <a:cs typeface="Times New Roman"/>
                        </a:rPr>
                        <a:t>Infinitive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Calibri"/>
                          <a:ea typeface="Calibri"/>
                          <a:cs typeface="Times New Roman"/>
                        </a:rPr>
                        <a:t>Positive Command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Calibri"/>
                          <a:ea typeface="Calibri"/>
                          <a:cs typeface="Times New Roman"/>
                        </a:rPr>
                        <a:t>Negative Command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Hacer</a:t>
                      </a:r>
                      <a:endParaRPr lang="en-US" sz="28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Haz</a:t>
                      </a:r>
                      <a:endParaRPr lang="en-US" sz="28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No </a:t>
                      </a:r>
                      <a:r>
                        <a:rPr lang="en-US" sz="2800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hagas</a:t>
                      </a:r>
                      <a:endParaRPr lang="en-US" sz="28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Poner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Calibri"/>
                          <a:ea typeface="Calibri"/>
                          <a:cs typeface="Times New Roman"/>
                        </a:rPr>
                        <a:t>Pon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No pongas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Tener</a:t>
                      </a:r>
                      <a:endParaRPr lang="en-US" sz="28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Ten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No </a:t>
                      </a:r>
                      <a:r>
                        <a:rPr lang="en-US" sz="2800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tengas</a:t>
                      </a:r>
                      <a:endParaRPr lang="en-US" sz="28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Ir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Calibri"/>
                          <a:ea typeface="Calibri"/>
                          <a:cs typeface="Times New Roman"/>
                        </a:rPr>
                        <a:t>Ve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No vayas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Ser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Sé</a:t>
                      </a:r>
                      <a:endParaRPr lang="en-US" sz="28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No seas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Venir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Ven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Times New Roman"/>
                        </a:rPr>
                        <a:t>No </a:t>
                      </a:r>
                      <a:r>
                        <a:rPr lang="en-US" sz="2800" dirty="0" err="1">
                          <a:latin typeface="Calibri"/>
                          <a:ea typeface="Calibri"/>
                          <a:cs typeface="Times New Roman"/>
                        </a:rPr>
                        <a:t>vengas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Salir</a:t>
                      </a:r>
                      <a:endParaRPr lang="en-US" sz="28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Sal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No </a:t>
                      </a:r>
                      <a:r>
                        <a:rPr lang="en-US" sz="2800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salgas</a:t>
                      </a:r>
                      <a:endParaRPr lang="en-US" sz="28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Calibri"/>
                          <a:ea typeface="Calibri"/>
                          <a:cs typeface="Times New Roman"/>
                        </a:rPr>
                        <a:t>Decir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Di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Times New Roman"/>
                        </a:rPr>
                        <a:t>No </a:t>
                      </a:r>
                      <a:r>
                        <a:rPr lang="en-US" sz="2800" dirty="0" err="1">
                          <a:latin typeface="Calibri"/>
                          <a:ea typeface="Calibri"/>
                          <a:cs typeface="Times New Roman"/>
                        </a:rPr>
                        <a:t>digas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b="1" dirty="0"/>
              <a:t>Irregular informal commands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b="1" dirty="0"/>
              <a:t>The following verbs have irregular </a:t>
            </a:r>
            <a:r>
              <a:rPr lang="en-US" sz="2200" b="1" dirty="0" err="1"/>
              <a:t>tú</a:t>
            </a:r>
            <a:r>
              <a:rPr lang="en-US" sz="2200" b="1" dirty="0"/>
              <a:t> commands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229</Words>
  <Application>Microsoft Office PowerPoint</Application>
  <PresentationFormat>On-screen Show (4:3)</PresentationFormat>
  <Paragraphs>82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Segundo paso Objective: Telling someone what to do and not to do.</vt:lpstr>
      <vt:lpstr>To tell your friend what to do say;</vt:lpstr>
      <vt:lpstr>To tell your friend what not to do say;</vt:lpstr>
      <vt:lpstr>Vocabulario</vt:lpstr>
      <vt:lpstr>PowerPoint Presentation</vt:lpstr>
      <vt:lpstr>Informal Commands Informal commands: To tell a friend to do something use informal tú commands.  Commands include dos and don’ts.  </vt:lpstr>
      <vt:lpstr>Irregular informal commands The following verbs have irregular tú commands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Segundo paso Objective: Telling someone what to do and not to do.</dc:title>
  <dc:creator>Ricardo Romo</dc:creator>
  <cp:lastModifiedBy>Dianna V. Serrato</cp:lastModifiedBy>
  <cp:revision>1</cp:revision>
  <dcterms:created xsi:type="dcterms:W3CDTF">2013-01-22T04:13:48Z</dcterms:created>
  <dcterms:modified xsi:type="dcterms:W3CDTF">2013-01-22T15:52:34Z</dcterms:modified>
</cp:coreProperties>
</file>