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E517-AE07-416A-A2F0-23F2CD376181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48B5F2-920F-4937-9E13-E2DD3D30D61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E517-AE07-416A-A2F0-23F2CD376181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B5F2-920F-4937-9E13-E2DD3D30D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E517-AE07-416A-A2F0-23F2CD376181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B5F2-920F-4937-9E13-E2DD3D30D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1CE517-AE07-416A-A2F0-23F2CD376181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748B5F2-920F-4937-9E13-E2DD3D30D61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E517-AE07-416A-A2F0-23F2CD376181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B5F2-920F-4937-9E13-E2DD3D30D6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E517-AE07-416A-A2F0-23F2CD376181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B5F2-920F-4937-9E13-E2DD3D30D6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B5F2-920F-4937-9E13-E2DD3D30D6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E517-AE07-416A-A2F0-23F2CD376181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E517-AE07-416A-A2F0-23F2CD376181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B5F2-920F-4937-9E13-E2DD3D30D6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E517-AE07-416A-A2F0-23F2CD376181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B5F2-920F-4937-9E13-E2DD3D30D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1CE517-AE07-416A-A2F0-23F2CD376181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748B5F2-920F-4937-9E13-E2DD3D30D6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E517-AE07-416A-A2F0-23F2CD376181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48B5F2-920F-4937-9E13-E2DD3D30D6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B1CE517-AE07-416A-A2F0-23F2CD376181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748B5F2-920F-4937-9E13-E2DD3D30D61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L" dirty="0" smtClean="0"/>
              <a:t>Bienvenidos</a:t>
            </a:r>
            <a:r>
              <a:rPr lang="en-US" dirty="0" smtClean="0"/>
              <a:t> a </a:t>
            </a:r>
            <a:r>
              <a:rPr lang="en-US" dirty="0" err="1" smtClean="0"/>
              <a:t>clase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059936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\</a:t>
            </a:r>
            <a:endParaRPr lang="en-US" dirty="0"/>
          </a:p>
        </p:txBody>
      </p:sp>
      <p:pic>
        <p:nvPicPr>
          <p:cNvPr id="26626" name="Picture 2" descr="https://encrypted-tbn2.google.com/images?q=tbn:ANd9GcSUVC7kGBC9TbwepCZRuLGRro57NVOYxCnmYQc6yfm_Bb3DPD8ek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600200"/>
            <a:ext cx="3343275" cy="1362075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3962400" y="1600200"/>
            <a:ext cx="7620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sz="half" idx="1"/>
          </p:nvPr>
        </p:nvSpPr>
        <p:spPr bwMode="auto">
          <a:xfrm>
            <a:off x="228600" y="228600"/>
            <a:ext cx="427024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o UI" pitchFamily="34" charset="0"/>
                <a:ea typeface="Calibri" pitchFamily="34" charset="0"/>
                <a:cs typeface="Lao UI" pitchFamily="34" charset="0"/>
              </a:rPr>
              <a:t>1. Bienvenidos a clase.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ao UI" pitchFamily="34" charset="0"/>
              <a:cs typeface="Lao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o UI" pitchFamily="34" charset="0"/>
                <a:ea typeface="Calibri" pitchFamily="34" charset="0"/>
                <a:cs typeface="Lao UI" pitchFamily="34" charset="0"/>
              </a:rPr>
              <a:t>2. Siéntense, por favor.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ao UI" pitchFamily="34" charset="0"/>
              <a:cs typeface="Lao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o UI" pitchFamily="34" charset="0"/>
                <a:ea typeface="Calibri" pitchFamily="34" charset="0"/>
                <a:cs typeface="Lao UI" pitchFamily="34" charset="0"/>
              </a:rPr>
              <a:t>3.  ¿Entienden?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ao UI" pitchFamily="34" charset="0"/>
              <a:cs typeface="Lao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o UI" pitchFamily="34" charset="0"/>
                <a:ea typeface="Calibri" pitchFamily="34" charset="0"/>
                <a:cs typeface="Lao UI" pitchFamily="34" charset="0"/>
              </a:rPr>
              <a:t>4.  Saquen sus libros.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ao UI" pitchFamily="34" charset="0"/>
              <a:cs typeface="Lao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o UI" pitchFamily="34" charset="0"/>
                <a:ea typeface="Calibri" pitchFamily="34" charset="0"/>
                <a:cs typeface="Lao UI" pitchFamily="34" charset="0"/>
              </a:rPr>
              <a:t>5. Saquen sus carpetas.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ao UI" pitchFamily="34" charset="0"/>
              <a:cs typeface="Lao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o UI" pitchFamily="34" charset="0"/>
                <a:ea typeface="Calibri" pitchFamily="34" charset="0"/>
                <a:cs typeface="Lao UI" pitchFamily="34" charset="0"/>
              </a:rPr>
              <a:t>6. Hagan el trabajo en la página____ Actividad______.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ao UI" pitchFamily="34" charset="0"/>
              <a:cs typeface="Lao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o UI" pitchFamily="34" charset="0"/>
                <a:ea typeface="Calibri" pitchFamily="34" charset="0"/>
                <a:cs typeface="Lao UI" pitchFamily="34" charset="0"/>
              </a:rPr>
              <a:t>7.  Abran sus libros en la página_____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ao UI" pitchFamily="34" charset="0"/>
              <a:cs typeface="Lao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o UI" pitchFamily="34" charset="0"/>
                <a:ea typeface="Calibri" pitchFamily="34" charset="0"/>
                <a:cs typeface="Lao UI" pitchFamily="34" charset="0"/>
              </a:rPr>
              <a:t>8. Saquen una hoja de papel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ao UI" pitchFamily="34" charset="0"/>
              <a:cs typeface="Lao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o UI" pitchFamily="34" charset="0"/>
                <a:ea typeface="Calibri" pitchFamily="34" charset="0"/>
                <a:cs typeface="Lao UI" pitchFamily="34" charset="0"/>
              </a:rPr>
              <a:t>9. Escriban sus nombres, y la fecha en español.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ao UI" pitchFamily="34" charset="0"/>
              <a:cs typeface="Lao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o UI" pitchFamily="34" charset="0"/>
                <a:ea typeface="Calibri" pitchFamily="34" charset="0"/>
                <a:cs typeface="Lao UI" pitchFamily="34" charset="0"/>
              </a:rPr>
              <a:t>10. Limpien su área.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ao UI" pitchFamily="34" charset="0"/>
              <a:cs typeface="Lao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o UI" pitchFamily="34" charset="0"/>
                <a:ea typeface="Calibri" pitchFamily="34" charset="0"/>
                <a:cs typeface="Lao UI" pitchFamily="34" charset="0"/>
              </a:rPr>
              <a:t>11. Deja de conversar, por favor.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ao UI" pitchFamily="34" charset="0"/>
              <a:cs typeface="Lao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ao UI" pitchFamily="34" charset="0"/>
              <a:cs typeface="Lao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ao UI" pitchFamily="34" charset="0"/>
              <a:cs typeface="Lao U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59936" cy="5867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Welcome to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Have a seat, please.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Understand?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Take out your books.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Take out your notebooks.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Do the work on page----activity------.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Open your books to page----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Take out a sheet of paper.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Write your name and the date in Spanish.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Clean your  area.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Stop conversing, please.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304800"/>
            <a:ext cx="4212336" cy="5791200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dirty="0" smtClean="0">
                <a:latin typeface="Lao UI" pitchFamily="34" charset="0"/>
                <a:ea typeface="Calibri" pitchFamily="34" charset="0"/>
                <a:cs typeface="Lao UI" pitchFamily="34" charset="0"/>
              </a:rPr>
              <a:t>12. Sigue (siguán) las instrucciones.</a:t>
            </a:r>
            <a:endParaRPr lang="en-US" dirty="0" smtClean="0">
              <a:latin typeface="Lao UI" pitchFamily="34" charset="0"/>
              <a:cs typeface="Lao UI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dirty="0" smtClean="0">
                <a:latin typeface="Lao UI" pitchFamily="34" charset="0"/>
                <a:ea typeface="Calibri" pitchFamily="34" charset="0"/>
                <a:cs typeface="Lao UI" pitchFamily="34" charset="0"/>
              </a:rPr>
              <a:t>13.  Entreguen sus hojas.</a:t>
            </a:r>
            <a:endParaRPr lang="en-US" dirty="0" smtClean="0">
              <a:latin typeface="Lao UI" pitchFamily="34" charset="0"/>
              <a:cs typeface="Lao UI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dirty="0" smtClean="0">
                <a:latin typeface="Lao UI" pitchFamily="34" charset="0"/>
                <a:ea typeface="Calibri" pitchFamily="34" charset="0"/>
                <a:cs typeface="Lao UI" pitchFamily="34" charset="0"/>
              </a:rPr>
              <a:t>14. Pueden salir.</a:t>
            </a:r>
            <a:endParaRPr lang="en-US" dirty="0" smtClean="0">
              <a:latin typeface="Lao UI" pitchFamily="34" charset="0"/>
              <a:cs typeface="Lao UI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dirty="0" smtClean="0">
                <a:latin typeface="Lao UI" pitchFamily="34" charset="0"/>
                <a:ea typeface="Calibri" pitchFamily="34" charset="0"/>
                <a:cs typeface="Lao UI" pitchFamily="34" charset="0"/>
              </a:rPr>
              <a:t>15. Hasta luego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dirty="0" smtClean="0">
                <a:latin typeface="Lao UI" pitchFamily="34" charset="0"/>
                <a:ea typeface="Calibri" pitchFamily="34" charset="0"/>
                <a:cs typeface="Lao UI" pitchFamily="34" charset="0"/>
              </a:rPr>
              <a:t>16. Mira</a:t>
            </a:r>
            <a:endParaRPr lang="en-US" dirty="0" smtClean="0">
              <a:latin typeface="Lao UI" pitchFamily="34" charset="0"/>
              <a:cs typeface="Lao UI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dirty="0" smtClean="0">
                <a:latin typeface="Lao UI" pitchFamily="34" charset="0"/>
                <a:ea typeface="Calibri" pitchFamily="34" charset="0"/>
                <a:cs typeface="Lao UI" pitchFamily="34" charset="0"/>
              </a:rPr>
              <a:t>17. ¡Oye! Escúchame</a:t>
            </a:r>
            <a:endParaRPr lang="en-US" dirty="0" smtClean="0">
              <a:latin typeface="Lao UI" pitchFamily="34" charset="0"/>
              <a:cs typeface="Lao UI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dirty="0" smtClean="0">
                <a:latin typeface="Lao UI" pitchFamily="34" charset="0"/>
                <a:ea typeface="Calibri" pitchFamily="34" charset="0"/>
                <a:cs typeface="Lao UI" pitchFamily="34" charset="0"/>
              </a:rPr>
              <a:t>18. ¡Claro!</a:t>
            </a:r>
            <a:endParaRPr lang="en-US" dirty="0" smtClean="0">
              <a:latin typeface="Lao UI" pitchFamily="34" charset="0"/>
              <a:cs typeface="Lao UI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dirty="0" smtClean="0">
                <a:latin typeface="Lao UI" pitchFamily="34" charset="0"/>
                <a:ea typeface="Calibri" pitchFamily="34" charset="0"/>
                <a:cs typeface="Lao UI" pitchFamily="34" charset="0"/>
              </a:rPr>
              <a:t>19. Cálmate.</a:t>
            </a:r>
            <a:endParaRPr lang="en-US" dirty="0" smtClean="0">
              <a:latin typeface="Lao UI" pitchFamily="34" charset="0"/>
              <a:cs typeface="Lao UI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dirty="0" smtClean="0">
                <a:latin typeface="Lao UI" pitchFamily="34" charset="0"/>
                <a:ea typeface="Calibri" pitchFamily="34" charset="0"/>
                <a:cs typeface="Lao UI" pitchFamily="34" charset="0"/>
              </a:rPr>
              <a:t>20. Buena suerte </a:t>
            </a:r>
            <a:endParaRPr lang="en-US" dirty="0" smtClean="0">
              <a:latin typeface="Lao UI" pitchFamily="34" charset="0"/>
              <a:cs typeface="Lao UI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dirty="0" smtClean="0">
                <a:latin typeface="Lao UI" pitchFamily="34" charset="0"/>
                <a:ea typeface="Calibri" pitchFamily="34" charset="0"/>
                <a:cs typeface="Lao UI" pitchFamily="34" charset="0"/>
              </a:rPr>
              <a:t>21. Date la vuelta / Voltéate</a:t>
            </a:r>
            <a:endParaRPr lang="en-US" dirty="0" smtClean="0">
              <a:latin typeface="Lao UI" pitchFamily="34" charset="0"/>
              <a:cs typeface="Lao UI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dirty="0" smtClean="0">
                <a:latin typeface="Lao UI" pitchFamily="34" charset="0"/>
                <a:ea typeface="Calibri" pitchFamily="34" charset="0"/>
                <a:cs typeface="Lao UI" pitchFamily="34" charset="0"/>
              </a:rPr>
              <a:t>22. Piensa; Concéntrate</a:t>
            </a:r>
            <a:endParaRPr lang="en-US" dirty="0" smtClean="0">
              <a:latin typeface="Lao UI" pitchFamily="34" charset="0"/>
              <a:cs typeface="Lao UI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dirty="0" smtClean="0">
                <a:latin typeface="Lao UI" pitchFamily="34" charset="0"/>
                <a:ea typeface="Calibri" pitchFamily="34" charset="0"/>
                <a:cs typeface="Lao UI" pitchFamily="34" charset="0"/>
              </a:rPr>
              <a:t>23. Habla más fuerte.</a:t>
            </a:r>
            <a:endParaRPr lang="en-US" dirty="0">
              <a:latin typeface="Lao UI" pitchFamily="34" charset="0"/>
              <a:cs typeface="Lao U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304800"/>
            <a:ext cx="4440936" cy="5791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12. Follow the instructions.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13.Turn in your paper(s)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14. You may go out.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15. See you later.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16. Look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17. Hey, listen to me.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18. Of course.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19. Calm down.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20. Good luck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21. Turn around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22. Think; concentrate.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  <a:latin typeface="Lao UI" pitchFamily="34" charset="0"/>
                <a:cs typeface="Lao UI" pitchFamily="34" charset="0"/>
              </a:rPr>
              <a:t>23. Speak louder.</a:t>
            </a:r>
            <a:endParaRPr lang="en-US" dirty="0">
              <a:solidFill>
                <a:srgbClr val="FFFF00"/>
              </a:solidFill>
              <a:latin typeface="Lao UI" pitchFamily="34" charset="0"/>
              <a:cs typeface="Lao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24. ¡Alto!</a:t>
            </a:r>
          </a:p>
          <a:p>
            <a:r>
              <a:rPr lang="es-ES" dirty="0"/>
              <a:t>25. Empiecen. </a:t>
            </a:r>
          </a:p>
          <a:p>
            <a:r>
              <a:rPr lang="es-ES" dirty="0"/>
              <a:t>26. Necesitas llegar a tiempo.</a:t>
            </a:r>
          </a:p>
          <a:p>
            <a:r>
              <a:rPr lang="es-ES" dirty="0"/>
              <a:t>27. ¿Tienes un pase?</a:t>
            </a:r>
          </a:p>
          <a:p>
            <a:r>
              <a:rPr lang="es-ES" dirty="0"/>
              <a:t>28. levanten la mano.</a:t>
            </a:r>
          </a:p>
          <a:p>
            <a:r>
              <a:rPr lang="es-ES" dirty="0"/>
              <a:t>29. muéstrame.</a:t>
            </a:r>
          </a:p>
          <a:p>
            <a:r>
              <a:rPr lang="es-ES" dirty="0"/>
              <a:t>30. Escriban. </a:t>
            </a:r>
          </a:p>
          <a:p>
            <a:r>
              <a:rPr lang="es-ES" dirty="0"/>
              <a:t>31. escuchen.</a:t>
            </a:r>
          </a:p>
          <a:p>
            <a:r>
              <a:rPr lang="es-ES" dirty="0"/>
              <a:t>32.  Repitan.</a:t>
            </a:r>
          </a:p>
          <a:p>
            <a:r>
              <a:rPr lang="es-ES" dirty="0"/>
              <a:t>33. Hablen en parejas.</a:t>
            </a:r>
          </a:p>
          <a:p>
            <a:r>
              <a:rPr lang="es-ES" dirty="0"/>
              <a:t>34. Formen un grupo.</a:t>
            </a:r>
          </a:p>
          <a:p>
            <a:r>
              <a:rPr lang="es-ES" dirty="0"/>
              <a:t>35. Lean.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 startAt="24"/>
            </a:pPr>
            <a:r>
              <a:rPr lang="en-US" dirty="0" smtClean="0">
                <a:solidFill>
                  <a:srgbClr val="FFFF00"/>
                </a:solidFill>
              </a:rPr>
              <a:t>Stop!</a:t>
            </a:r>
          </a:p>
          <a:p>
            <a:pPr marL="514350" indent="-514350">
              <a:buAutoNum type="arabicPeriod" startAt="24"/>
            </a:pPr>
            <a:r>
              <a:rPr lang="en-US" dirty="0" smtClean="0">
                <a:solidFill>
                  <a:srgbClr val="FFFF00"/>
                </a:solidFill>
              </a:rPr>
              <a:t>Start.</a:t>
            </a:r>
          </a:p>
          <a:p>
            <a:pPr marL="514350" indent="-514350">
              <a:buAutoNum type="arabicPeriod" startAt="24"/>
            </a:pPr>
            <a:r>
              <a:rPr lang="en-US" dirty="0" smtClean="0">
                <a:solidFill>
                  <a:srgbClr val="FFFF00"/>
                </a:solidFill>
              </a:rPr>
              <a:t>You need to arrive on time.</a:t>
            </a:r>
          </a:p>
          <a:p>
            <a:pPr marL="514350" indent="-514350">
              <a:buAutoNum type="arabicPeriod" startAt="24"/>
            </a:pPr>
            <a:r>
              <a:rPr lang="en-US" dirty="0" smtClean="0">
                <a:solidFill>
                  <a:srgbClr val="FFFF00"/>
                </a:solidFill>
              </a:rPr>
              <a:t>Do you have a pass?</a:t>
            </a:r>
          </a:p>
          <a:p>
            <a:pPr marL="514350" indent="-514350">
              <a:buAutoNum type="arabicPeriod" startAt="24"/>
            </a:pPr>
            <a:r>
              <a:rPr lang="en-US" dirty="0" smtClean="0">
                <a:solidFill>
                  <a:srgbClr val="FFFF00"/>
                </a:solidFill>
              </a:rPr>
              <a:t>Raise your hand.</a:t>
            </a:r>
          </a:p>
          <a:p>
            <a:pPr marL="514350" indent="-514350">
              <a:buAutoNum type="arabicPeriod" startAt="24"/>
            </a:pPr>
            <a:r>
              <a:rPr lang="en-US" dirty="0" smtClean="0">
                <a:solidFill>
                  <a:srgbClr val="FFFF00"/>
                </a:solidFill>
              </a:rPr>
              <a:t>Show me.</a:t>
            </a:r>
          </a:p>
          <a:p>
            <a:pPr marL="514350" indent="-514350">
              <a:buAutoNum type="arabicPeriod" startAt="24"/>
            </a:pPr>
            <a:r>
              <a:rPr lang="en-US" dirty="0" smtClean="0">
                <a:solidFill>
                  <a:srgbClr val="FFFF00"/>
                </a:solidFill>
              </a:rPr>
              <a:t>Write</a:t>
            </a:r>
          </a:p>
          <a:p>
            <a:pPr marL="514350" indent="-514350">
              <a:buAutoNum type="arabicPeriod" startAt="24"/>
            </a:pPr>
            <a:r>
              <a:rPr lang="en-US" dirty="0" smtClean="0">
                <a:solidFill>
                  <a:srgbClr val="FFFF00"/>
                </a:solidFill>
              </a:rPr>
              <a:t>Listen</a:t>
            </a:r>
          </a:p>
          <a:p>
            <a:pPr marL="514350" indent="-514350">
              <a:buAutoNum type="arabicPeriod" startAt="24"/>
            </a:pPr>
            <a:r>
              <a:rPr lang="en-US" dirty="0" smtClean="0">
                <a:solidFill>
                  <a:srgbClr val="FFFF00"/>
                </a:solidFill>
              </a:rPr>
              <a:t>Repeat </a:t>
            </a:r>
          </a:p>
          <a:p>
            <a:pPr marL="514350" indent="-514350">
              <a:buAutoNum type="arabicPeriod" startAt="24"/>
            </a:pPr>
            <a:r>
              <a:rPr lang="en-US" dirty="0" smtClean="0">
                <a:solidFill>
                  <a:srgbClr val="FFFF00"/>
                </a:solidFill>
              </a:rPr>
              <a:t>Talk in pairs/partners</a:t>
            </a:r>
          </a:p>
          <a:p>
            <a:pPr marL="514350" indent="-514350">
              <a:buAutoNum type="arabicPeriod" startAt="24"/>
            </a:pPr>
            <a:r>
              <a:rPr lang="en-US" dirty="0" smtClean="0">
                <a:solidFill>
                  <a:srgbClr val="FFFF00"/>
                </a:solidFill>
              </a:rPr>
              <a:t>Form a group</a:t>
            </a:r>
          </a:p>
          <a:p>
            <a:pPr marL="514350" indent="-514350">
              <a:buAutoNum type="arabicPeriod" startAt="24"/>
            </a:pPr>
            <a:r>
              <a:rPr lang="en-US" dirty="0" smtClean="0">
                <a:solidFill>
                  <a:srgbClr val="FFFF00"/>
                </a:solidFill>
              </a:rPr>
              <a:t>Read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4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36. Contesten las preguntas.</a:t>
            </a:r>
          </a:p>
          <a:p>
            <a:r>
              <a:rPr lang="es-ES" dirty="0"/>
              <a:t>37. Ojos aquí.</a:t>
            </a:r>
          </a:p>
          <a:p>
            <a:r>
              <a:rPr lang="es-ES" dirty="0"/>
              <a:t>38. No sé. </a:t>
            </a:r>
          </a:p>
          <a:p>
            <a:r>
              <a:rPr lang="es-ES" dirty="0"/>
              <a:t>39. Más despacio, por favor.</a:t>
            </a:r>
          </a:p>
          <a:p>
            <a:r>
              <a:rPr lang="es-ES" dirty="0"/>
              <a:t>40.  Pasa a la pizarra. </a:t>
            </a:r>
          </a:p>
          <a:p>
            <a:r>
              <a:rPr lang="es-ES" dirty="0"/>
              <a:t>41. Cierren los libros.</a:t>
            </a:r>
          </a:p>
          <a:p>
            <a:r>
              <a:rPr lang="es-ES" dirty="0"/>
              <a:t>42. Pongan. </a:t>
            </a:r>
          </a:p>
          <a:p>
            <a:r>
              <a:rPr lang="es-ES" dirty="0"/>
              <a:t>43. Dame.</a:t>
            </a:r>
          </a:p>
          <a:p>
            <a:r>
              <a:rPr lang="es-ES" dirty="0"/>
              <a:t>44. Estudien. </a:t>
            </a:r>
          </a:p>
          <a:p>
            <a:r>
              <a:rPr lang="es-ES" dirty="0"/>
              <a:t>45. Escojan.</a:t>
            </a:r>
          </a:p>
          <a:p>
            <a:r>
              <a:rPr lang="es-ES" dirty="0"/>
              <a:t>46. Sigan el modelo. </a:t>
            </a:r>
          </a:p>
          <a:p>
            <a:r>
              <a:rPr lang="es-ES" dirty="0"/>
              <a:t>47. Otra vez.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36. Respond/Answer the questions.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37. Eyes here.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38. I don’t know.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39. Slower, please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40. Come up to the board.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41. Close the books.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42. Put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43. Give me.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44. Study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45. Choose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46. Follow the example.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47. Again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63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466</TotalTime>
  <Words>496</Words>
  <Application>Microsoft Office PowerPoint</Application>
  <PresentationFormat>On-screen Show (4:3)</PresentationFormat>
  <Paragraphs>96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 Romo</dc:creator>
  <cp:lastModifiedBy>Dianna V. Serrato</cp:lastModifiedBy>
  <cp:revision>3</cp:revision>
  <dcterms:created xsi:type="dcterms:W3CDTF">2012-08-09T04:46:02Z</dcterms:created>
  <dcterms:modified xsi:type="dcterms:W3CDTF">2012-08-09T21:39:57Z</dcterms:modified>
</cp:coreProperties>
</file>