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B4C-19F8-4230-A556-668B14679A5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97A-AC7A-417F-A462-6F2F1305CC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B4C-19F8-4230-A556-668B14679A5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97A-AC7A-417F-A462-6F2F1305CC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B4C-19F8-4230-A556-668B14679A5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97A-AC7A-417F-A462-6F2F1305CC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B4C-19F8-4230-A556-668B14679A5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97A-AC7A-417F-A462-6F2F1305CC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B4C-19F8-4230-A556-668B14679A5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97A-AC7A-417F-A462-6F2F1305CC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B4C-19F8-4230-A556-668B14679A5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97A-AC7A-417F-A462-6F2F1305CC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B4C-19F8-4230-A556-668B14679A5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97A-AC7A-417F-A462-6F2F1305CC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B4C-19F8-4230-A556-668B14679A5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97A-AC7A-417F-A462-6F2F1305CC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B4C-19F8-4230-A556-668B14679A5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97A-AC7A-417F-A462-6F2F1305CC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B4C-19F8-4230-A556-668B14679A5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97A-AC7A-417F-A462-6F2F1305CC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B4C-19F8-4230-A556-668B14679A5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97A-AC7A-417F-A462-6F2F1305CCF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CCC7B4C-19F8-4230-A556-668B14679A5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2D73397A-AC7A-417F-A462-6F2F1305CCF0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6000"/>
            <a:ext cx="7117180" cy="1470025"/>
          </a:xfrm>
        </p:spPr>
        <p:txBody>
          <a:bodyPr/>
          <a:lstStyle/>
          <a:p>
            <a:pPr algn="ctr"/>
            <a:r>
              <a:rPr lang="en-US" sz="5400" dirty="0" smtClean="0"/>
              <a:t>Making Nouns Plural</a:t>
            </a:r>
            <a:br>
              <a:rPr lang="en-US" sz="5400" dirty="0" smtClean="0"/>
            </a:br>
            <a:r>
              <a:rPr lang="en-US" sz="5400" dirty="0" smtClean="0"/>
              <a:t>Making articles plural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51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Making Nouns Plural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To make an noun plural </a:t>
            </a:r>
          </a:p>
          <a:p>
            <a:endParaRPr lang="en-US" sz="2400" dirty="0"/>
          </a:p>
          <a:p>
            <a:r>
              <a:rPr lang="en-US" sz="2400" dirty="0" smtClean="0"/>
              <a:t>If the noun ends with a vowel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a,e,i,o,u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 </a:t>
            </a:r>
          </a:p>
          <a:p>
            <a:endParaRPr lang="en-US" sz="2400" dirty="0"/>
          </a:p>
          <a:p>
            <a:r>
              <a:rPr lang="en-US" sz="2400" dirty="0" smtClean="0"/>
              <a:t>If the noun ends with a consonant </a:t>
            </a:r>
            <a:r>
              <a:rPr lang="en-US" sz="2400" dirty="0" smtClean="0">
                <a:solidFill>
                  <a:srgbClr val="00B0F0"/>
                </a:solidFill>
              </a:rPr>
              <a:t>(all other letters)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add </a:t>
            </a:r>
            <a:r>
              <a:rPr lang="en-US" sz="2400" dirty="0" smtClean="0">
                <a:solidFill>
                  <a:srgbClr val="FFFF00"/>
                </a:solidFill>
              </a:rPr>
              <a:t>–s</a:t>
            </a:r>
          </a:p>
          <a:p>
            <a:r>
              <a:rPr lang="en-US" sz="2400" dirty="0" smtClean="0"/>
              <a:t>Example: </a:t>
            </a:r>
            <a:r>
              <a:rPr lang="en-US" sz="2400" dirty="0" err="1" smtClean="0"/>
              <a:t>diccionari</a:t>
            </a:r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</a:t>
            </a:r>
            <a:endParaRPr lang="en-US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diccionario</a:t>
            </a:r>
            <a:r>
              <a:rPr lang="en-US" sz="2400" dirty="0" err="1" smtClean="0">
                <a:solidFill>
                  <a:srgbClr val="FFFF00"/>
                </a:solidFill>
              </a:rPr>
              <a:t>s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r>
              <a:rPr lang="en-US" sz="2400" dirty="0" smtClean="0"/>
              <a:t>Add </a:t>
            </a:r>
            <a:r>
              <a:rPr lang="en-US" sz="2400" dirty="0" smtClean="0">
                <a:solidFill>
                  <a:srgbClr val="FFFF00"/>
                </a:solidFill>
              </a:rPr>
              <a:t>–</a:t>
            </a:r>
            <a:r>
              <a:rPr lang="en-US" sz="2400" dirty="0" err="1" smtClean="0">
                <a:solidFill>
                  <a:srgbClr val="FFFF00"/>
                </a:solidFill>
              </a:rPr>
              <a:t>es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/>
              <a:t>Example: </a:t>
            </a:r>
            <a:r>
              <a:rPr lang="en-US" sz="2400" dirty="0" err="1" smtClean="0"/>
              <a:t>pape</a:t>
            </a:r>
            <a:r>
              <a:rPr lang="en-US" sz="2400" dirty="0" err="1" smtClean="0">
                <a:solidFill>
                  <a:srgbClr val="00B0F0"/>
                </a:solidFill>
              </a:rPr>
              <a:t>l</a:t>
            </a:r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/>
              <a:t> </a:t>
            </a:r>
            <a:r>
              <a:rPr lang="en-US" sz="2400" dirty="0" smtClean="0"/>
              <a:t>             </a:t>
            </a:r>
            <a:r>
              <a:rPr lang="en-US" sz="2400" dirty="0" err="1" smtClean="0"/>
              <a:t>papel</a:t>
            </a:r>
            <a:r>
              <a:rPr lang="en-US" sz="2400" dirty="0" err="1" smtClean="0">
                <a:solidFill>
                  <a:srgbClr val="FFFF00"/>
                </a:solidFill>
              </a:rPr>
              <a:t>es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60972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655" y="381000"/>
            <a:ext cx="23812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492168" y="1600199"/>
            <a:ext cx="77217" cy="4876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291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a noun ends in </a:t>
            </a:r>
            <a:r>
              <a:rPr lang="en-US" sz="2800" dirty="0" smtClean="0">
                <a:solidFill>
                  <a:srgbClr val="92D050"/>
                </a:solidFill>
              </a:rPr>
              <a:t>z</a:t>
            </a:r>
            <a:endParaRPr lang="en-US" sz="2800" dirty="0">
              <a:solidFill>
                <a:srgbClr val="92D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Change the </a:t>
            </a:r>
            <a:r>
              <a:rPr lang="en-US" sz="2800" dirty="0" smtClean="0">
                <a:solidFill>
                  <a:srgbClr val="92D050"/>
                </a:solidFill>
              </a:rPr>
              <a:t>z</a:t>
            </a:r>
            <a:r>
              <a:rPr lang="en-US" sz="2800" dirty="0" smtClean="0"/>
              <a:t> to a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c</a:t>
            </a:r>
            <a:r>
              <a:rPr lang="en-US" sz="2800" dirty="0" smtClean="0"/>
              <a:t> and add </a:t>
            </a:r>
            <a:r>
              <a:rPr lang="en-US" sz="2800" dirty="0" err="1" smtClean="0">
                <a:solidFill>
                  <a:srgbClr val="FFFF00"/>
                </a:solidFill>
              </a:rPr>
              <a:t>es</a:t>
            </a:r>
            <a:endParaRPr lang="en-US" sz="2800" dirty="0" smtClean="0">
              <a:solidFill>
                <a:srgbClr val="FFFF00"/>
              </a:solidFill>
            </a:endParaRPr>
          </a:p>
          <a:p>
            <a:endParaRPr lang="en-US" sz="2800" dirty="0"/>
          </a:p>
          <a:p>
            <a:r>
              <a:rPr lang="en-US" sz="2800" dirty="0" smtClean="0"/>
              <a:t>Example:</a:t>
            </a:r>
          </a:p>
          <a:p>
            <a:r>
              <a:rPr lang="es-SV" sz="2800" dirty="0" smtClean="0"/>
              <a:t>Lápi</a:t>
            </a:r>
            <a:r>
              <a:rPr lang="es-SV" sz="2800" dirty="0" smtClean="0">
                <a:solidFill>
                  <a:srgbClr val="92D050"/>
                </a:solidFill>
              </a:rPr>
              <a:t>z</a:t>
            </a:r>
            <a:r>
              <a:rPr lang="es-SV" sz="2800" dirty="0" smtClean="0"/>
              <a:t>        lápi</a:t>
            </a:r>
            <a:r>
              <a:rPr lang="es-SV" sz="2800" dirty="0" smtClean="0">
                <a:solidFill>
                  <a:schemeClr val="accent3">
                    <a:lumMod val="75000"/>
                  </a:schemeClr>
                </a:solidFill>
              </a:rPr>
              <a:t>c</a:t>
            </a:r>
            <a:r>
              <a:rPr lang="es-SV" sz="2800" dirty="0" smtClean="0">
                <a:solidFill>
                  <a:srgbClr val="FFFF00"/>
                </a:solidFill>
              </a:rPr>
              <a:t>es</a:t>
            </a:r>
            <a:r>
              <a:rPr lang="es-SV" sz="2800" dirty="0" smtClean="0"/>
              <a:t> </a:t>
            </a:r>
            <a:endParaRPr lang="es-SV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343400" y="1752600"/>
            <a:ext cx="7620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260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460" y="228600"/>
            <a:ext cx="7123080" cy="924475"/>
          </a:xfrm>
        </p:spPr>
        <p:txBody>
          <a:bodyPr/>
          <a:lstStyle/>
          <a:p>
            <a:r>
              <a:rPr lang="en-US" dirty="0" smtClean="0"/>
              <a:t>Indefinite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0723" y="1066800"/>
            <a:ext cx="3471277" cy="40513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make an indefinite article plural</a:t>
            </a:r>
          </a:p>
          <a:p>
            <a:r>
              <a:rPr lang="en-US" sz="2800" dirty="0" smtClean="0"/>
              <a:t>For </a:t>
            </a:r>
            <a:r>
              <a:rPr lang="en-US" sz="2800" dirty="0" smtClean="0">
                <a:solidFill>
                  <a:schemeClr val="accent3"/>
                </a:solidFill>
              </a:rPr>
              <a:t>masculine</a:t>
            </a:r>
            <a:r>
              <a:rPr lang="en-US" sz="2800" dirty="0" smtClean="0"/>
              <a:t> nouns use </a:t>
            </a:r>
          </a:p>
          <a:p>
            <a:r>
              <a:rPr lang="en-US" sz="2800" dirty="0" smtClean="0"/>
              <a:t>For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feminine</a:t>
            </a:r>
            <a:r>
              <a:rPr lang="en-US" sz="2800" dirty="0" smtClean="0"/>
              <a:t> nouns use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8037" y="1905000"/>
            <a:ext cx="3469242" cy="3194051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>
                <a:solidFill>
                  <a:schemeClr val="accent3"/>
                </a:solidFill>
              </a:rPr>
              <a:t>Unos</a:t>
            </a:r>
            <a:endParaRPr lang="en-US" sz="2800" dirty="0" smtClean="0">
              <a:solidFill>
                <a:schemeClr val="accent3"/>
              </a:solidFill>
            </a:endParaRP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unas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47800"/>
            <a:ext cx="92075" cy="488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812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Pronouns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say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</a:t>
            </a:r>
          </a:p>
          <a:p>
            <a:r>
              <a:rPr lang="en-US" sz="2800" dirty="0" smtClean="0"/>
              <a:t>To say </a:t>
            </a:r>
            <a:r>
              <a:rPr lang="en-US" sz="2800" dirty="0" smtClean="0">
                <a:solidFill>
                  <a:srgbClr val="FFFF00"/>
                </a:solidFill>
              </a:rPr>
              <a:t>you</a:t>
            </a:r>
          </a:p>
          <a:p>
            <a:r>
              <a:rPr lang="en-US" sz="2800" dirty="0" smtClean="0"/>
              <a:t>To say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he</a:t>
            </a:r>
          </a:p>
          <a:p>
            <a:r>
              <a:rPr lang="en-US" sz="2800" dirty="0" smtClean="0"/>
              <a:t>To say </a:t>
            </a:r>
            <a:r>
              <a:rPr lang="en-US" sz="2800" dirty="0" smtClean="0">
                <a:solidFill>
                  <a:srgbClr val="FFFF00"/>
                </a:solidFill>
              </a:rPr>
              <a:t>she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Yo</a:t>
            </a:r>
            <a:r>
              <a:rPr lang="en-US" sz="2800" dirty="0" smtClean="0"/>
              <a:t>	</a:t>
            </a:r>
          </a:p>
          <a:p>
            <a:r>
              <a:rPr lang="en-US" sz="2800" dirty="0" err="1" smtClean="0">
                <a:solidFill>
                  <a:srgbClr val="FFFF00"/>
                </a:solidFill>
              </a:rPr>
              <a:t>Tú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Él</a:t>
            </a:r>
            <a:endParaRPr lang="en-US" sz="2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Ella </a:t>
            </a:r>
            <a:endParaRPr lang="en-US" sz="28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24000"/>
            <a:ext cx="92075" cy="488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344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24</TotalTime>
  <Words>104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Autumn</vt:lpstr>
      <vt:lpstr>Making Nouns Plural Making articles plural</vt:lpstr>
      <vt:lpstr>Making Nouns Plural</vt:lpstr>
      <vt:lpstr>PowerPoint Presentation</vt:lpstr>
      <vt:lpstr>Indefinite articles</vt:lpstr>
      <vt:lpstr>Subject Pronouns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Nouns Plural Making articles plural</dc:title>
  <dc:creator>Dianna V. Serrato</dc:creator>
  <cp:lastModifiedBy>Dianna V. Serrato</cp:lastModifiedBy>
  <cp:revision>3</cp:revision>
  <dcterms:created xsi:type="dcterms:W3CDTF">2012-09-19T22:31:57Z</dcterms:created>
  <dcterms:modified xsi:type="dcterms:W3CDTF">2012-09-19T22:56:35Z</dcterms:modified>
</cp:coreProperties>
</file>