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C82E-F9B2-4D77-A457-77720B630260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1DDB15-5A8D-4E2C-8CFC-5FB8486760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C82E-F9B2-4D77-A457-77720B630260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DB15-5A8D-4E2C-8CFC-5FB848676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C82E-F9B2-4D77-A457-77720B630260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DB15-5A8D-4E2C-8CFC-5FB848676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C82E-F9B2-4D77-A457-77720B630260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DB15-5A8D-4E2C-8CFC-5FB848676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C82E-F9B2-4D77-A457-77720B630260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DB15-5A8D-4E2C-8CFC-5FB84867604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C82E-F9B2-4D77-A457-77720B630260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DB15-5A8D-4E2C-8CFC-5FB8486760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C82E-F9B2-4D77-A457-77720B630260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DB15-5A8D-4E2C-8CFC-5FB84867604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C82E-F9B2-4D77-A457-77720B630260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DB15-5A8D-4E2C-8CFC-5FB848676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C82E-F9B2-4D77-A457-77720B630260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DB15-5A8D-4E2C-8CFC-5FB848676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C82E-F9B2-4D77-A457-77720B630260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DB15-5A8D-4E2C-8CFC-5FB848676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C82E-F9B2-4D77-A457-77720B630260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DB15-5A8D-4E2C-8CFC-5FB848676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6B7C82E-F9B2-4D77-A457-77720B630260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A1DDB15-5A8D-4E2C-8CFC-5FB84867604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Responsibilities and Complaining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123" y="1905000"/>
            <a:ext cx="2971800" cy="2860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214" y="2743200"/>
            <a:ext cx="3806984" cy="348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441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09442" y="1809749"/>
            <a:ext cx="6458158" cy="4051301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</a:rPr>
              <a:t>Lo</a:t>
            </a:r>
            <a:r>
              <a:rPr lang="en-US" sz="5400" dirty="0" smtClean="0"/>
              <a:t>-----</a:t>
            </a: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</a:rPr>
              <a:t>Los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</a:t>
            </a:r>
            <a:r>
              <a:rPr lang="en-US" sz="5400" dirty="0" smtClean="0"/>
              <a:t>----</a:t>
            </a:r>
            <a:r>
              <a:rPr 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84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s-ES" sz="2800" dirty="0"/>
              <a:t>¿</a:t>
            </a:r>
            <a:r>
              <a:rPr lang="es-ES" sz="2800" dirty="0" smtClean="0"/>
              <a:t>Ya </a:t>
            </a:r>
            <a:r>
              <a:rPr lang="es-ES" sz="2800" dirty="0"/>
              <a:t>ordenaste </a:t>
            </a:r>
            <a:r>
              <a:rPr lang="es-ES" sz="2800" dirty="0">
                <a:solidFill>
                  <a:srgbClr val="00B0F0"/>
                </a:solidFill>
              </a:rPr>
              <a:t>el cuarto</a:t>
            </a:r>
            <a:r>
              <a:rPr lang="es-ES" sz="2800" dirty="0"/>
              <a:t>? </a:t>
            </a:r>
            <a:endParaRPr lang="es-ES" sz="2800" dirty="0" smtClean="0"/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Sí</a:t>
            </a:r>
            <a:r>
              <a:rPr lang="es-ES" sz="2800" dirty="0"/>
              <a:t>, ya </a:t>
            </a:r>
            <a:r>
              <a:rPr lang="es-ES" sz="2800" dirty="0">
                <a:solidFill>
                  <a:srgbClr val="00B0F0"/>
                </a:solidFill>
              </a:rPr>
              <a:t>lo</a:t>
            </a:r>
            <a:r>
              <a:rPr lang="es-ES" sz="2800" dirty="0"/>
              <a:t> ordené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err="1" smtClean="0"/>
              <a:t>Which</a:t>
            </a:r>
            <a:r>
              <a:rPr lang="es-ES" sz="2800" dirty="0" smtClean="0"/>
              <a:t> </a:t>
            </a:r>
            <a:r>
              <a:rPr lang="es-ES" sz="2800" dirty="0" err="1" smtClean="0"/>
              <a:t>is</a:t>
            </a:r>
            <a:r>
              <a:rPr lang="es-ES" sz="2800" dirty="0" smtClean="0"/>
              <a:t> a </a:t>
            </a:r>
            <a:r>
              <a:rPr lang="es-ES" sz="2800" dirty="0" err="1" smtClean="0"/>
              <a:t>lot</a:t>
            </a:r>
            <a:r>
              <a:rPr lang="es-ES" sz="2800" dirty="0" smtClean="0"/>
              <a:t> </a:t>
            </a:r>
            <a:r>
              <a:rPr lang="es-ES" sz="2800" dirty="0" err="1" smtClean="0"/>
              <a:t>shorter</a:t>
            </a:r>
            <a:r>
              <a:rPr lang="es-ES" sz="2800" dirty="0" smtClean="0"/>
              <a:t> </a:t>
            </a:r>
            <a:r>
              <a:rPr lang="es-ES" sz="2800" dirty="0" err="1" smtClean="0"/>
              <a:t>than</a:t>
            </a:r>
            <a:r>
              <a:rPr lang="es-ES" sz="2800" dirty="0" smtClean="0"/>
              <a:t> </a:t>
            </a:r>
            <a:r>
              <a:rPr lang="es-ES" sz="2800" dirty="0" err="1" smtClean="0"/>
              <a:t>saying</a:t>
            </a:r>
            <a:r>
              <a:rPr lang="es-ES" sz="28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Sí ya ordene el cuarto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0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¿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 smtClean="0"/>
              <a:t>sacudiste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el </a:t>
            </a:r>
            <a:r>
              <a:rPr lang="en-US" sz="2800" dirty="0" err="1" smtClean="0">
                <a:solidFill>
                  <a:srgbClr val="00B0F0"/>
                </a:solidFill>
              </a:rPr>
              <a:t>cuarto</a:t>
            </a:r>
            <a:r>
              <a:rPr lang="en-US" sz="2800" dirty="0" smtClean="0"/>
              <a:t>?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err="1" smtClean="0"/>
              <a:t>Sí</a:t>
            </a:r>
            <a:r>
              <a:rPr lang="en-US" sz="2800" dirty="0" smtClean="0"/>
              <a:t> </a:t>
            </a:r>
            <a:r>
              <a:rPr lang="en-US" sz="2800" dirty="0" err="1" smtClean="0"/>
              <a:t>ya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lo</a:t>
            </a:r>
            <a:r>
              <a:rPr lang="en-US" sz="2800" dirty="0" smtClean="0"/>
              <a:t> </a:t>
            </a:r>
            <a:r>
              <a:rPr lang="en-US" sz="2800" dirty="0" err="1" smtClean="0"/>
              <a:t>sacudí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027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3600" dirty="0"/>
              <a:t>¿</a:t>
            </a:r>
            <a:r>
              <a:rPr lang="en-US" sz="3600" dirty="0" err="1"/>
              <a:t>Ya</a:t>
            </a:r>
            <a:r>
              <a:rPr lang="en-US" sz="3600" dirty="0"/>
              <a:t> </a:t>
            </a:r>
            <a:r>
              <a:rPr lang="en-US" sz="3600" dirty="0" err="1" smtClean="0"/>
              <a:t>quitaste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 mesa</a:t>
            </a:r>
            <a:r>
              <a:rPr lang="en-US" sz="3600" dirty="0" smtClean="0"/>
              <a:t>? 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err="1" smtClean="0"/>
              <a:t>Sí</a:t>
            </a:r>
            <a:r>
              <a:rPr lang="en-US" sz="3600" dirty="0" smtClean="0"/>
              <a:t> </a:t>
            </a:r>
            <a:r>
              <a:rPr lang="en-US" sz="3600" dirty="0" err="1" smtClean="0"/>
              <a:t>ya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</a:t>
            </a:r>
            <a:r>
              <a:rPr lang="en-US" sz="3600" dirty="0" smtClean="0"/>
              <a:t> </a:t>
            </a:r>
            <a:r>
              <a:rPr lang="en-US" sz="3600" dirty="0" err="1" smtClean="0"/>
              <a:t>quité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6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s-ES" sz="2800" dirty="0" smtClean="0"/>
              <a:t>¿Ya regaste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el jardín</a:t>
            </a:r>
            <a:r>
              <a:rPr lang="es-ES" sz="2800" dirty="0" smtClean="0"/>
              <a:t>? 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Si ya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 lo </a:t>
            </a:r>
            <a:r>
              <a:rPr lang="es-ES" sz="2800" dirty="0" smtClean="0"/>
              <a:t>regué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6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s-ES" sz="3200" dirty="0" smtClean="0"/>
              <a:t>¿Ya compraste </a:t>
            </a:r>
            <a:r>
              <a:rPr lang="es-ES" sz="3200" dirty="0" smtClean="0">
                <a:solidFill>
                  <a:schemeClr val="tx2">
                    <a:lumMod val="50000"/>
                  </a:schemeClr>
                </a:solidFill>
              </a:rPr>
              <a:t>los zapatos</a:t>
            </a:r>
            <a:r>
              <a:rPr lang="es-ES" sz="3200" dirty="0" smtClean="0"/>
              <a:t>?</a:t>
            </a:r>
          </a:p>
          <a:p>
            <a:pPr>
              <a:buFont typeface="Wingdings" pitchFamily="2" charset="2"/>
              <a:buChar char="§"/>
            </a:pPr>
            <a:r>
              <a:rPr lang="es-ES" sz="3200" dirty="0" smtClean="0"/>
              <a:t>Sí ya</a:t>
            </a:r>
            <a:r>
              <a:rPr lang="es-E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3200" dirty="0" smtClean="0">
                <a:solidFill>
                  <a:schemeClr val="tx2">
                    <a:lumMod val="50000"/>
                  </a:schemeClr>
                </a:solidFill>
              </a:rPr>
              <a:t>los</a:t>
            </a:r>
            <a:r>
              <a:rPr lang="es-E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3200" dirty="0" smtClean="0"/>
              <a:t>compré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07978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3200" dirty="0"/>
              <a:t>¿</a:t>
            </a:r>
            <a:r>
              <a:rPr lang="en-US" sz="3200" dirty="0" err="1"/>
              <a:t>Ya</a:t>
            </a:r>
            <a:r>
              <a:rPr lang="en-US" sz="3200" dirty="0"/>
              <a:t> </a:t>
            </a:r>
            <a:r>
              <a:rPr lang="en-US" sz="3200" dirty="0" err="1"/>
              <a:t>sacudiste</a:t>
            </a:r>
            <a:r>
              <a:rPr lang="en-US" sz="3200" dirty="0"/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las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lámparas</a:t>
            </a:r>
            <a:r>
              <a:rPr lang="en-US" sz="3200" dirty="0" smtClean="0"/>
              <a:t>? 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err="1" smtClean="0"/>
              <a:t>Sí</a:t>
            </a:r>
            <a:r>
              <a:rPr lang="en-US" sz="3200" dirty="0" smtClean="0"/>
              <a:t> </a:t>
            </a:r>
            <a:r>
              <a:rPr lang="en-US" sz="3200" dirty="0" err="1" smtClean="0"/>
              <a:t>ya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sacudí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90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Direct Object Pronouns (D.O.P)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809749"/>
            <a:ext cx="7446723" cy="405130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In Spanish the direct object pronoun you use depends on the gender and number of the noun it replaces.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/>
              <a:t>Barrí</a:t>
            </a:r>
            <a:r>
              <a:rPr lang="en-US" dirty="0"/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el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piso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/>
              <a:t>-&gt;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lo</a:t>
            </a:r>
            <a:r>
              <a:rPr lang="en-US" dirty="0"/>
              <a:t> </a:t>
            </a:r>
            <a:r>
              <a:rPr lang="en-US" dirty="0" err="1"/>
              <a:t>barrí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/>
              <a:t>Saque</a:t>
            </a:r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la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basura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&gt;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la </a:t>
            </a:r>
            <a:r>
              <a:rPr lang="en-US" dirty="0" err="1"/>
              <a:t>saqué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Los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platos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/>
              <a:t>&gt;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los</a:t>
            </a:r>
            <a:r>
              <a:rPr lang="en-US" dirty="0"/>
              <a:t> </a:t>
            </a:r>
            <a:r>
              <a:rPr lang="en-US" dirty="0" err="1"/>
              <a:t>lavé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Las camas</a:t>
            </a:r>
            <a:r>
              <a:rPr lang="en-US" dirty="0"/>
              <a:t>&gt;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las</a:t>
            </a:r>
            <a:r>
              <a:rPr lang="en-US" dirty="0"/>
              <a:t> </a:t>
            </a:r>
            <a:r>
              <a:rPr lang="en-US" dirty="0" err="1"/>
              <a:t>tendí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Notice that the direct object pronoun comes right before the conjugated verb.  The pronoun may also be attached to the infinitive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¿Vas a </a:t>
            </a:r>
            <a:r>
              <a:rPr lang="en-US" dirty="0" err="1"/>
              <a:t>limpiar</a:t>
            </a:r>
            <a:r>
              <a:rPr lang="en-US" dirty="0"/>
              <a:t> la </a:t>
            </a:r>
            <a:r>
              <a:rPr lang="en-US" dirty="0" err="1"/>
              <a:t>cocina</a:t>
            </a:r>
            <a:r>
              <a:rPr lang="en-US" dirty="0"/>
              <a:t>?  Or  ¿Vas a </a:t>
            </a:r>
            <a:r>
              <a:rPr lang="en-US" dirty="0" err="1"/>
              <a:t>limpiarla</a:t>
            </a:r>
            <a:r>
              <a:rPr lang="en-US" dirty="0"/>
              <a:t>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Objectives: Talking about responsibilities and complaining.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609600" y="1905000"/>
            <a:ext cx="6781800" cy="4572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s-ES" sz="2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ES" sz="2800" dirty="0" smtClean="0">
                <a:solidFill>
                  <a:srgbClr val="FF0000"/>
                </a:solidFill>
              </a:rPr>
              <a:t>¿</a:t>
            </a:r>
            <a:r>
              <a:rPr lang="es-ES" sz="2800" dirty="0">
                <a:solidFill>
                  <a:srgbClr val="FF0000"/>
                </a:solidFill>
              </a:rPr>
              <a:t>Te acuerdas?</a:t>
            </a:r>
          </a:p>
          <a:p>
            <a:pPr algn="just">
              <a:buFont typeface="Arial" pitchFamily="34" charset="0"/>
              <a:buChar char="•"/>
            </a:pPr>
            <a:r>
              <a:rPr lang="es-ES" sz="2800" dirty="0"/>
              <a:t>La cocina</a:t>
            </a:r>
          </a:p>
          <a:p>
            <a:pPr algn="just">
              <a:buFont typeface="Arial" pitchFamily="34" charset="0"/>
              <a:buChar char="•"/>
            </a:pPr>
            <a:r>
              <a:rPr lang="es-ES" sz="2800" dirty="0"/>
              <a:t>Cortar el césped</a:t>
            </a:r>
          </a:p>
          <a:p>
            <a:pPr algn="just">
              <a:buFont typeface="Arial" pitchFamily="34" charset="0"/>
              <a:buChar char="•"/>
            </a:pPr>
            <a:r>
              <a:rPr lang="es-ES" sz="2800" dirty="0"/>
              <a:t>Dar de comer al gato/perro</a:t>
            </a:r>
          </a:p>
          <a:p>
            <a:pPr algn="just">
              <a:buFont typeface="Arial" pitchFamily="34" charset="0"/>
              <a:buChar char="•"/>
            </a:pPr>
            <a:r>
              <a:rPr lang="es-ES" sz="2800" dirty="0"/>
              <a:t>Pasar la aspiradora</a:t>
            </a:r>
          </a:p>
          <a:p>
            <a:pPr algn="just">
              <a:buFont typeface="Arial" pitchFamily="34" charset="0"/>
              <a:buChar char="•"/>
            </a:pPr>
            <a:r>
              <a:rPr lang="es-ES" sz="2800" dirty="0"/>
              <a:t>Poner la mesa</a:t>
            </a:r>
          </a:p>
          <a:p>
            <a:pPr algn="just">
              <a:buFont typeface="Arial" pitchFamily="34" charset="0"/>
              <a:buChar char="•"/>
            </a:pPr>
            <a:r>
              <a:rPr lang="es-ES" sz="2800" dirty="0"/>
              <a:t>Sacar la basura</a:t>
            </a:r>
          </a:p>
          <a:p>
            <a:pPr algn="just">
              <a:buFont typeface="Arial" pitchFamily="34" charset="0"/>
              <a:buChar char="•"/>
            </a:pPr>
            <a:r>
              <a:rPr lang="es-ES" sz="2800" dirty="0"/>
              <a:t>La sala</a:t>
            </a:r>
          </a:p>
          <a:p>
            <a:pPr algn="just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57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123080" cy="924475"/>
          </a:xfrm>
        </p:spPr>
        <p:txBody>
          <a:bodyPr/>
          <a:lstStyle/>
          <a:p>
            <a:r>
              <a:rPr lang="en-US" dirty="0" err="1" smtClean="0"/>
              <a:t>Vocabulario</a:t>
            </a:r>
            <a:r>
              <a:rPr lang="en-US" dirty="0" smtClean="0"/>
              <a:t> Nuevo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469242" cy="4432302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Limpiar </a:t>
            </a:r>
            <a:r>
              <a:rPr lang="es-ES" dirty="0">
                <a:solidFill>
                  <a:srgbClr val="7030A0"/>
                </a:solidFill>
              </a:rPr>
              <a:t>el cuarto de </a:t>
            </a:r>
            <a:r>
              <a:rPr lang="es-ES" dirty="0" smtClean="0">
                <a:solidFill>
                  <a:srgbClr val="7030A0"/>
                </a:solidFill>
              </a:rPr>
              <a:t>baño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Sacudir el polvo – </a:t>
            </a:r>
            <a:r>
              <a:rPr lang="es-ES" dirty="0" err="1"/>
              <a:t>shake</a:t>
            </a:r>
            <a:r>
              <a:rPr lang="es-ES" dirty="0"/>
              <a:t> </a:t>
            </a:r>
            <a:r>
              <a:rPr lang="es-ES" dirty="0" smtClean="0"/>
              <a:t>off </a:t>
            </a:r>
            <a:r>
              <a:rPr lang="es-ES" dirty="0"/>
              <a:t>(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dust</a:t>
            </a:r>
            <a:r>
              <a:rPr lang="es-ES" dirty="0"/>
              <a:t>)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Barrer el piso del </a:t>
            </a:r>
            <a:r>
              <a:rPr lang="es-ES" dirty="0">
                <a:solidFill>
                  <a:srgbClr val="7030A0"/>
                </a:solidFill>
              </a:rPr>
              <a:t>comedor</a:t>
            </a:r>
            <a:r>
              <a:rPr lang="es-ES" dirty="0"/>
              <a:t> </a:t>
            </a:r>
            <a:r>
              <a:rPr lang="en-US" dirty="0" smtClean="0"/>
              <a:t>(dining room</a:t>
            </a:r>
            <a:r>
              <a:rPr lang="es-ES" dirty="0" smtClean="0"/>
              <a:t>)  </a:t>
            </a:r>
            <a:endParaRPr lang="es-E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03250"/>
            <a:ext cx="2295525" cy="1770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480" y="3429000"/>
            <a:ext cx="249684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906" y="4953000"/>
            <a:ext cx="1809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>
            <a:stCxn id="2" idx="2"/>
          </p:cNvCxnSpPr>
          <p:nvPr/>
        </p:nvCxnSpPr>
        <p:spPr>
          <a:xfrm>
            <a:off x="4628340" y="1153075"/>
            <a:ext cx="19860" cy="5552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92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Quitar la </a:t>
            </a:r>
            <a:r>
              <a:rPr lang="es-ES" dirty="0" smtClean="0"/>
              <a:t>mesa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Regar </a:t>
            </a:r>
            <a:r>
              <a:rPr lang="es-ES" dirty="0">
                <a:solidFill>
                  <a:srgbClr val="FF0000"/>
                </a:solidFill>
              </a:rPr>
              <a:t>(</a:t>
            </a:r>
            <a:r>
              <a:rPr lang="es-ES" dirty="0" err="1">
                <a:solidFill>
                  <a:srgbClr val="FF0000"/>
                </a:solidFill>
              </a:rPr>
              <a:t>ie</a:t>
            </a:r>
            <a:r>
              <a:rPr lang="es-ES" dirty="0">
                <a:solidFill>
                  <a:srgbClr val="FF0000"/>
                </a:solidFill>
              </a:rPr>
              <a:t>) </a:t>
            </a:r>
            <a:r>
              <a:rPr lang="es-ES" dirty="0"/>
              <a:t>el </a:t>
            </a:r>
            <a:r>
              <a:rPr lang="es-ES" dirty="0" smtClean="0"/>
              <a:t>jardín</a:t>
            </a:r>
          </a:p>
          <a:p>
            <a:r>
              <a:rPr lang="es-ES" dirty="0" err="1" smtClean="0"/>
              <a:t>Stem-change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 tense.</a:t>
            </a:r>
          </a:p>
          <a:p>
            <a:r>
              <a:rPr lang="es-ES" sz="1900" dirty="0">
                <a:solidFill>
                  <a:schemeClr val="tx2">
                    <a:lumMod val="50000"/>
                  </a:schemeClr>
                </a:solidFill>
              </a:rPr>
              <a:t>Regué</a:t>
            </a:r>
          </a:p>
          <a:p>
            <a:r>
              <a:rPr lang="es-ES" sz="1900" dirty="0">
                <a:solidFill>
                  <a:schemeClr val="tx2">
                    <a:lumMod val="50000"/>
                  </a:schemeClr>
                </a:solidFill>
              </a:rPr>
              <a:t>Regaste</a:t>
            </a:r>
          </a:p>
          <a:p>
            <a:r>
              <a:rPr lang="es-ES" sz="1900" dirty="0">
                <a:solidFill>
                  <a:schemeClr val="tx2">
                    <a:lumMod val="50000"/>
                  </a:schemeClr>
                </a:solidFill>
              </a:rPr>
              <a:t>Regó</a:t>
            </a:r>
          </a:p>
          <a:p>
            <a:r>
              <a:rPr lang="es-ES" sz="1900" dirty="0">
                <a:solidFill>
                  <a:schemeClr val="tx2">
                    <a:lumMod val="50000"/>
                  </a:schemeClr>
                </a:solidFill>
              </a:rPr>
              <a:t>Regamos</a:t>
            </a:r>
          </a:p>
          <a:p>
            <a:r>
              <a:rPr lang="es-ES" sz="1900" smtClean="0">
                <a:solidFill>
                  <a:schemeClr val="tx2">
                    <a:lumMod val="50000"/>
                  </a:schemeClr>
                </a:solidFill>
              </a:rPr>
              <a:t>Regaron</a:t>
            </a:r>
            <a:endParaRPr lang="es-ES" sz="1900" dirty="0">
              <a:solidFill>
                <a:schemeClr val="tx2">
                  <a:lumMod val="50000"/>
                </a:schemeClr>
              </a:solidFill>
            </a:endParaRPr>
          </a:p>
          <a:p>
            <a:endParaRPr lang="es-E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2139499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571" y="4229100"/>
            <a:ext cx="233795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343400" y="1600200"/>
            <a:ext cx="0" cy="525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ft Arrow 6"/>
          <p:cNvSpPr/>
          <p:nvPr/>
        </p:nvSpPr>
        <p:spPr>
          <a:xfrm>
            <a:off x="6324600" y="4939284"/>
            <a:ext cx="1371600" cy="10805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preterite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6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659086" y="1600199"/>
            <a:ext cx="4041648" cy="4526280"/>
          </a:xfrm>
        </p:spPr>
        <p:txBody>
          <a:bodyPr/>
          <a:lstStyle/>
          <a:p>
            <a:r>
              <a:rPr lang="es-ES" dirty="0"/>
              <a:t>Ordenar el </a:t>
            </a:r>
            <a:r>
              <a:rPr lang="es-ES" dirty="0" smtClean="0"/>
              <a:t>cuarto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Tender (</a:t>
            </a:r>
            <a:r>
              <a:rPr lang="es-ES" dirty="0" err="1"/>
              <a:t>ie</a:t>
            </a:r>
            <a:r>
              <a:rPr lang="es-ES" dirty="0"/>
              <a:t>) la cama- </a:t>
            </a:r>
            <a:r>
              <a:rPr lang="es-ES" dirty="0" err="1"/>
              <a:t>to</a:t>
            </a:r>
            <a:r>
              <a:rPr lang="es-ES" dirty="0"/>
              <a:t> lay </a:t>
            </a:r>
            <a:r>
              <a:rPr lang="es-ES" dirty="0" err="1"/>
              <a:t>out</a:t>
            </a:r>
            <a:r>
              <a:rPr lang="es-ES" dirty="0"/>
              <a:t>/spread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7" y="1752600"/>
            <a:ext cx="3135766" cy="198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7" y="3886200"/>
            <a:ext cx="2976664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>
            <a:stCxn id="2" idx="2"/>
          </p:cNvCxnSpPr>
          <p:nvPr/>
        </p:nvCxnSpPr>
        <p:spPr>
          <a:xfrm>
            <a:off x="4570983" y="1600199"/>
            <a:ext cx="77217" cy="5257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54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1593667"/>
            <a:ext cx="4038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Whose turn is it to…?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0983" y="1600199"/>
            <a:ext cx="4041648" cy="4526280"/>
          </a:xfrm>
        </p:spPr>
        <p:txBody>
          <a:bodyPr/>
          <a:lstStyle/>
          <a:p>
            <a:r>
              <a:rPr lang="es-ES" dirty="0"/>
              <a:t>¿A quién le toca</a:t>
            </a:r>
            <a:r>
              <a:rPr lang="es-ES" dirty="0" smtClean="0"/>
              <a:t>?</a:t>
            </a:r>
          </a:p>
          <a:p>
            <a:endParaRPr lang="es-ES" dirty="0"/>
          </a:p>
          <a:p>
            <a:r>
              <a:rPr lang="es-ES" dirty="0" err="1" smtClean="0"/>
              <a:t>Examples</a:t>
            </a:r>
            <a:r>
              <a:rPr lang="es-ES" dirty="0" smtClean="0"/>
              <a:t>:</a:t>
            </a:r>
            <a:endParaRPr lang="es-ES" dirty="0"/>
          </a:p>
          <a:p>
            <a:r>
              <a:rPr lang="es-ES" dirty="0"/>
              <a:t>¿A quién le toca poner la mesa?</a:t>
            </a:r>
          </a:p>
          <a:p>
            <a:r>
              <a:rPr lang="es-ES" dirty="0"/>
              <a:t>¿ A quién le toca sacudir el polvo?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00400"/>
            <a:ext cx="3933477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>
            <a:stCxn id="2" idx="2"/>
          </p:cNvCxnSpPr>
          <p:nvPr/>
        </p:nvCxnSpPr>
        <p:spPr>
          <a:xfrm>
            <a:off x="4570983" y="1600199"/>
            <a:ext cx="1017" cy="5257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69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09442" y="1809749"/>
            <a:ext cx="3471277" cy="4667251"/>
          </a:xfrm>
        </p:spPr>
        <p:txBody>
          <a:bodyPr>
            <a:noAutofit/>
          </a:bodyPr>
          <a:lstStyle/>
          <a:p>
            <a:r>
              <a:rPr lang="en-US" sz="2800" dirty="0" smtClean="0"/>
              <a:t>It’s my turn.  It’s up to me.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It’s your turn.</a:t>
            </a:r>
          </a:p>
          <a:p>
            <a:endParaRPr lang="en-US" sz="2800" dirty="0" smtClean="0"/>
          </a:p>
          <a:p>
            <a:r>
              <a:rPr lang="en-US" sz="2800" dirty="0" smtClean="0"/>
              <a:t>It’s Andres’s turn. 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663281" y="1809748"/>
            <a:ext cx="3469242" cy="4514851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000" dirty="0" smtClean="0"/>
              <a:t>Me </a:t>
            </a:r>
            <a:r>
              <a:rPr lang="en-US" sz="3000" dirty="0" err="1"/>
              <a:t>toca</a:t>
            </a:r>
            <a:r>
              <a:rPr lang="en-US" sz="3000" dirty="0"/>
              <a:t> a </a:t>
            </a:r>
            <a:r>
              <a:rPr lang="en-US" sz="3000" dirty="0" err="1" smtClean="0"/>
              <a:t>mí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endParaRPr lang="en-US" sz="3000" dirty="0"/>
          </a:p>
          <a:p>
            <a:endParaRPr lang="en-US" sz="3000" dirty="0"/>
          </a:p>
          <a:p>
            <a:r>
              <a:rPr lang="en-US" sz="3000" dirty="0" err="1"/>
              <a:t>Te</a:t>
            </a:r>
            <a:r>
              <a:rPr lang="en-US" sz="3000" dirty="0"/>
              <a:t> </a:t>
            </a:r>
            <a:r>
              <a:rPr lang="en-US" sz="3000" dirty="0" err="1"/>
              <a:t>toca</a:t>
            </a:r>
            <a:r>
              <a:rPr lang="en-US" sz="3000" dirty="0"/>
              <a:t> a </a:t>
            </a:r>
            <a:r>
              <a:rPr lang="en-US" sz="3000" dirty="0" err="1"/>
              <a:t>ti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endParaRPr lang="en-US" sz="3000" dirty="0"/>
          </a:p>
          <a:p>
            <a:endParaRPr lang="en-US" sz="3000" dirty="0"/>
          </a:p>
          <a:p>
            <a:r>
              <a:rPr lang="en-US" sz="3000" dirty="0"/>
              <a:t>Le </a:t>
            </a:r>
            <a:r>
              <a:rPr lang="en-US" sz="3000" dirty="0" err="1"/>
              <a:t>toca</a:t>
            </a:r>
            <a:r>
              <a:rPr lang="en-US" sz="3000" dirty="0"/>
              <a:t> a </a:t>
            </a:r>
            <a:r>
              <a:rPr lang="en-US" sz="3000" dirty="0" smtClean="0"/>
              <a:t>Andrés.</a:t>
            </a:r>
            <a:endParaRPr lang="en-US" sz="3000" dirty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343400" y="1600200"/>
            <a:ext cx="76200" cy="525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84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Complaining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6200" y="838200"/>
            <a:ext cx="4038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It’s not </a:t>
            </a:r>
            <a:r>
              <a:rPr lang="en-US" dirty="0" smtClean="0"/>
              <a:t>fair!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Oh what a pain</a:t>
            </a:r>
            <a:r>
              <a:rPr lang="en-US" dirty="0" smtClean="0"/>
              <a:t>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 always have to do it</a:t>
            </a:r>
            <a:r>
              <a:rPr lang="en-US" dirty="0" smtClean="0"/>
              <a:t>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I'm </a:t>
            </a:r>
            <a:r>
              <a:rPr lang="en-US" dirty="0"/>
              <a:t>sick and tired </a:t>
            </a:r>
            <a:r>
              <a:rPr lang="en-US" dirty="0" smtClean="0"/>
              <a:t>of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I’ve already done it a thousand times.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343400" y="685800"/>
            <a:ext cx="3469242" cy="47244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¡</a:t>
            </a:r>
            <a:r>
              <a:rPr lang="es-ES" dirty="0" smtClean="0"/>
              <a:t>No es justo! </a:t>
            </a:r>
          </a:p>
          <a:p>
            <a:pPr>
              <a:buFont typeface="+mj-lt"/>
              <a:buAutoNum type="arabicPeriod"/>
            </a:pPr>
            <a:r>
              <a:rPr lang="es-ES" dirty="0" smtClean="0"/>
              <a:t>¡Ay que pesado! </a:t>
            </a:r>
          </a:p>
          <a:p>
            <a:pPr>
              <a:buFont typeface="+mj-lt"/>
              <a:buAutoNum type="arabicPeriod"/>
            </a:pPr>
            <a:r>
              <a:rPr lang="es-ES" dirty="0" smtClean="0"/>
              <a:t>¡Siempre me toca a mi! 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es-ES" dirty="0" smtClean="0"/>
              <a:t>Estoy harto/a de </a:t>
            </a:r>
          </a:p>
          <a:p>
            <a:pPr>
              <a:buFont typeface="+mj-lt"/>
              <a:buAutoNum type="arabicPeriod"/>
            </a:pPr>
            <a:r>
              <a:rPr lang="es-ES" dirty="0" smtClean="0"/>
              <a:t>Yo ya lo hice mil veces</a:t>
            </a:r>
            <a:endParaRPr lang="es-E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75954"/>
            <a:ext cx="2362200" cy="249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267200" y="1236565"/>
            <a:ext cx="76200" cy="5621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87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09442" y="1809749"/>
            <a:ext cx="6153358" cy="405130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Arreglar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to repair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err="1"/>
              <a:t>Fregar</a:t>
            </a:r>
            <a:r>
              <a:rPr lang="en-US" sz="2400" dirty="0"/>
              <a:t> to </a:t>
            </a:r>
            <a:r>
              <a:rPr lang="en-US" sz="2400" dirty="0" smtClean="0"/>
              <a:t>wash/scrub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Guardar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to put away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err="1"/>
              <a:t>Hacer</a:t>
            </a:r>
            <a:r>
              <a:rPr lang="en-US" sz="2400" dirty="0"/>
              <a:t> un </a:t>
            </a:r>
            <a:r>
              <a:rPr lang="en-US" sz="2400" dirty="0" err="1"/>
              <a:t>mandado</a:t>
            </a:r>
            <a:r>
              <a:rPr lang="en-US" sz="2400" dirty="0"/>
              <a:t> to run an errand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Planchar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to iron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err="1"/>
              <a:t>Reciclar</a:t>
            </a:r>
            <a:r>
              <a:rPr lang="en-US" sz="2400" dirty="0"/>
              <a:t> to recycle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Recoger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to pick up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err="1"/>
              <a:t>Trapear</a:t>
            </a:r>
            <a:r>
              <a:rPr lang="en-US" sz="2400" dirty="0"/>
              <a:t> to mop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313" y="1547948"/>
            <a:ext cx="155257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363" y="2133600"/>
            <a:ext cx="13525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3593918"/>
            <a:ext cx="117157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975043"/>
            <a:ext cx="15525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181600"/>
            <a:ext cx="131445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295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412</TotalTime>
  <Words>412</Words>
  <Application>Microsoft Office PowerPoint</Application>
  <PresentationFormat>On-screen Show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Responsibilities and Complaining</vt:lpstr>
      <vt:lpstr>Objectives: Talking about responsibilities and complaining.</vt:lpstr>
      <vt:lpstr>Vocabulario Nuevo </vt:lpstr>
      <vt:lpstr>PowerPoint Presentation</vt:lpstr>
      <vt:lpstr>PowerPoint Presentation</vt:lpstr>
      <vt:lpstr>PowerPoint Presentation</vt:lpstr>
      <vt:lpstr>PowerPoint Presentation</vt:lpstr>
      <vt:lpstr>Complaining </vt:lpstr>
      <vt:lpstr>Additional vocabulary</vt:lpstr>
      <vt:lpstr>Direct Object Pronouns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Direct Object Pronouns (D.O.P)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Responsibilities and Complaining</dc:title>
  <dc:creator>Dianna V. Serrato</dc:creator>
  <cp:lastModifiedBy>Dianna V. Serrato</cp:lastModifiedBy>
  <cp:revision>8</cp:revision>
  <dcterms:created xsi:type="dcterms:W3CDTF">2012-10-22T23:05:50Z</dcterms:created>
  <dcterms:modified xsi:type="dcterms:W3CDTF">2012-10-23T22:57:23Z</dcterms:modified>
</cp:coreProperties>
</file>