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9EE8-21E3-4134-8CE3-E640214AE0BF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31B6-8D28-478D-AF29-C50EB91E1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9EE8-21E3-4134-8CE3-E640214AE0BF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31B6-8D28-478D-AF29-C50EB91E1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9EE8-21E3-4134-8CE3-E640214AE0BF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31B6-8D28-478D-AF29-C50EB91E1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9EE8-21E3-4134-8CE3-E640214AE0BF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31B6-8D28-478D-AF29-C50EB91E1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9EE8-21E3-4134-8CE3-E640214AE0BF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31B6-8D28-478D-AF29-C50EB91E1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9EE8-21E3-4134-8CE3-E640214AE0BF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31B6-8D28-478D-AF29-C50EB91E1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9EE8-21E3-4134-8CE3-E640214AE0BF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31B6-8D28-478D-AF29-C50EB91E1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9EE8-21E3-4134-8CE3-E640214AE0BF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31B6-8D28-478D-AF29-C50EB91E1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9EE8-21E3-4134-8CE3-E640214AE0BF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31B6-8D28-478D-AF29-C50EB91E1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9EE8-21E3-4134-8CE3-E640214AE0BF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31B6-8D28-478D-AF29-C50EB91E1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F9EE8-21E3-4134-8CE3-E640214AE0BF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F31B6-8D28-478D-AF29-C50EB91E1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F9EE8-21E3-4134-8CE3-E640214AE0BF}" type="datetimeFigureOut">
              <a:rPr lang="en-US" smtClean="0"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F31B6-8D28-478D-AF29-C50EB91E17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youtu.be/JhBOF_GlHTA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Preterite</a:t>
            </a:r>
            <a:r>
              <a:rPr lang="en-US" dirty="0" smtClean="0"/>
              <a:t> of Regular 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482" name="Picture 2" descr="https://encrypted-tbn3.gstatic.com/images?q=tbn:ANd9GcSqD-eIs8p6B86H4FrQJ2iqLS04IIQAlIl5MUcB70mCnZu9bmH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429000"/>
            <a:ext cx="2362200" cy="30708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ask…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did you do it?</a:t>
            </a:r>
          </a:p>
          <a:p>
            <a:endParaRPr lang="en-US" dirty="0"/>
          </a:p>
          <a:p>
            <a:r>
              <a:rPr lang="en-US" dirty="0" err="1" smtClean="0"/>
              <a:t>Vocabulario</a:t>
            </a:r>
            <a:r>
              <a:rPr lang="en-US" dirty="0" smtClean="0"/>
              <a:t>: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Last week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en-US" dirty="0" smtClean="0"/>
              <a:t>Last (</a:t>
            </a:r>
            <a:r>
              <a:rPr lang="en-US" dirty="0" smtClean="0">
                <a:solidFill>
                  <a:srgbClr val="00B0F0"/>
                </a:solidFill>
              </a:rPr>
              <a:t>day of the week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Day before yesterday</a:t>
            </a:r>
          </a:p>
          <a:p>
            <a:r>
              <a:rPr lang="en-US" dirty="0" smtClean="0"/>
              <a:t>Yesterday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Last night</a:t>
            </a:r>
          </a:p>
          <a:p>
            <a:r>
              <a:rPr lang="en-US" dirty="0" smtClean="0"/>
              <a:t>This morning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Cu</a:t>
            </a:r>
            <a:r>
              <a:rPr lang="en-US" dirty="0" err="1" smtClean="0">
                <a:latin typeface="Times New Roman"/>
                <a:cs typeface="Times New Roman"/>
              </a:rPr>
              <a:t>ándo</a:t>
            </a:r>
            <a:r>
              <a:rPr lang="en-US" dirty="0" smtClean="0">
                <a:latin typeface="Times New Roman"/>
                <a:cs typeface="Times New Roman"/>
              </a:rPr>
              <a:t> lo </a:t>
            </a:r>
            <a:r>
              <a:rPr lang="en-US" dirty="0" err="1" smtClean="0">
                <a:latin typeface="Times New Roman"/>
                <a:cs typeface="Times New Roman"/>
              </a:rPr>
              <a:t>hiciste</a:t>
            </a:r>
            <a:r>
              <a:rPr lang="en-US" dirty="0" smtClean="0">
                <a:latin typeface="Times New Roman"/>
                <a:cs typeface="Times New Roman"/>
              </a:rPr>
              <a:t>?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Times New Roman"/>
                <a:cs typeface="Times New Roman"/>
              </a:rPr>
              <a:t>La </a:t>
            </a:r>
            <a:r>
              <a:rPr lang="en-US" dirty="0" err="1" smtClean="0">
                <a:solidFill>
                  <a:srgbClr val="FFC000"/>
                </a:solidFill>
                <a:latin typeface="Times New Roman"/>
                <a:cs typeface="Times New Roman"/>
              </a:rPr>
              <a:t>semana</a:t>
            </a:r>
            <a:r>
              <a:rPr lang="en-US" dirty="0" smtClean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Times New Roman"/>
                <a:cs typeface="Times New Roman"/>
              </a:rPr>
              <a:t>pasada</a:t>
            </a:r>
            <a:endParaRPr lang="en-US" dirty="0" smtClean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El </a:t>
            </a:r>
            <a:r>
              <a:rPr lang="en-US" dirty="0" err="1" smtClean="0">
                <a:solidFill>
                  <a:srgbClr val="00B0F0"/>
                </a:solidFill>
                <a:latin typeface="Times New Roman"/>
                <a:cs typeface="Times New Roman"/>
              </a:rPr>
              <a:t>martes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pasado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err="1" smtClean="0">
                <a:solidFill>
                  <a:srgbClr val="FFC000"/>
                </a:solidFill>
                <a:latin typeface="Times New Roman"/>
                <a:cs typeface="Times New Roman"/>
              </a:rPr>
              <a:t>Anteayer</a:t>
            </a:r>
            <a:r>
              <a:rPr lang="en-US" dirty="0" smtClean="0">
                <a:solidFill>
                  <a:srgbClr val="FFC000"/>
                </a:solidFill>
                <a:latin typeface="Times New Roman"/>
                <a:cs typeface="Times New Roman"/>
              </a:rPr>
              <a:t>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Ayer</a:t>
            </a:r>
          </a:p>
          <a:p>
            <a:r>
              <a:rPr lang="en-US" dirty="0" err="1" smtClean="0">
                <a:solidFill>
                  <a:srgbClr val="FFC000"/>
                </a:solidFill>
                <a:latin typeface="Times New Roman"/>
                <a:cs typeface="Times New Roman"/>
              </a:rPr>
              <a:t>Anoche</a:t>
            </a:r>
            <a:endParaRPr lang="en-US" dirty="0" smtClean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r>
              <a:rPr lang="en-US" dirty="0" err="1" smtClean="0">
                <a:latin typeface="Times New Roman"/>
                <a:cs typeface="Times New Roman"/>
              </a:rPr>
              <a:t>Esta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ma</a:t>
            </a:r>
            <a:r>
              <a:rPr lang="en-US" dirty="0" err="1" smtClean="0">
                <a:latin typeface="Calibri"/>
                <a:cs typeface="Calibri"/>
              </a:rPr>
              <a:t>ñana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191000" y="1524000"/>
            <a:ext cx="762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http://youtu.be/JhBOF_GlHTA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Catch the mistake in the –</a:t>
            </a:r>
            <a:r>
              <a:rPr lang="en-US" dirty="0" err="1" smtClean="0"/>
              <a:t>ir</a:t>
            </a:r>
            <a:r>
              <a:rPr lang="en-US" dirty="0" smtClean="0"/>
              <a:t>/-</a:t>
            </a:r>
            <a:r>
              <a:rPr lang="en-US" dirty="0" err="1" smtClean="0"/>
              <a:t>er</a:t>
            </a:r>
            <a:r>
              <a:rPr lang="en-US" dirty="0" smtClean="0"/>
              <a:t> endings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4" name="Picture 2" descr="https://encrypted-tbn3.gstatic.com/images?q=tbn:ANd9GcTvo9jTMMKOh49R3NlCVYcrac7Zef8DMuTFDPDewJ7NsJlKony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2220974"/>
            <a:ext cx="4657725" cy="4637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Preterite</a:t>
            </a:r>
            <a:r>
              <a:rPr lang="en-US" dirty="0" smtClean="0"/>
              <a:t> tense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preterite</a:t>
            </a:r>
            <a:r>
              <a:rPr lang="en-US" dirty="0" smtClean="0"/>
              <a:t> tense is used to tell what happened or what you did.  (To talk about a past action)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191000" y="1447800"/>
            <a:ext cx="76200" cy="5410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8434" name="Picture 2" descr="https://encrypted-tbn1.gstatic.com/images?q=tbn:ANd9GcTR8_1YCo_OIILD-D9vXXfEFlz-SUPAhixxnrj0NvpNPAGkbYp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624" y="2819400"/>
            <a:ext cx="2947501" cy="2247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to conjugate using the </a:t>
            </a:r>
            <a:r>
              <a:rPr lang="en-US" dirty="0" err="1" smtClean="0"/>
              <a:t>preterite</a:t>
            </a:r>
            <a:r>
              <a:rPr lang="en-US" dirty="0" smtClean="0"/>
              <a:t> tense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Just like the present tense, when you conjugate a regular verb you: 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remove the root of the verb (-</a:t>
            </a:r>
            <a:r>
              <a:rPr lang="en-US" dirty="0" err="1" smtClean="0"/>
              <a:t>ar</a:t>
            </a:r>
            <a:r>
              <a:rPr lang="en-US" dirty="0" smtClean="0"/>
              <a:t>, -</a:t>
            </a:r>
            <a:r>
              <a:rPr lang="en-US" dirty="0" err="1" smtClean="0"/>
              <a:t>er</a:t>
            </a:r>
            <a:r>
              <a:rPr lang="en-US" dirty="0" smtClean="0"/>
              <a:t>, -</a:t>
            </a:r>
            <a:r>
              <a:rPr lang="en-US" dirty="0" err="1" smtClean="0"/>
              <a:t>ir</a:t>
            </a:r>
            <a:r>
              <a:rPr lang="en-US" dirty="0" smtClean="0"/>
              <a:t>)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plug in the appropriate ending based on who did the action.</a:t>
            </a:r>
            <a:endParaRPr lang="en-US" dirty="0"/>
          </a:p>
        </p:txBody>
      </p:sp>
      <p:cxnSp>
        <p:nvCxnSpPr>
          <p:cNvPr id="6" name="Straight Connector 5"/>
          <p:cNvCxnSpPr>
            <a:stCxn id="2" idx="2"/>
          </p:cNvCxnSpPr>
          <p:nvPr/>
        </p:nvCxnSpPr>
        <p:spPr>
          <a:xfrm>
            <a:off x="4572000" y="1417638"/>
            <a:ext cx="0" cy="521176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8194" name="Picture 2" descr="https://encrypted-tbn2.gstatic.com/images?q=tbn:ANd9GcRnwN1Z1C8MOTPUJLYVazFdCvv7JMhQLo1tkaWDa0gpmuQCIwl8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124200"/>
            <a:ext cx="3662311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478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dirty="0" smtClean="0"/>
              <a:t>-</a:t>
            </a:r>
            <a:r>
              <a:rPr lang="en-US" sz="5400" dirty="0" err="1" smtClean="0"/>
              <a:t>ar</a:t>
            </a:r>
            <a:r>
              <a:rPr lang="en-US" sz="5400" dirty="0" smtClean="0"/>
              <a:t> endings</a:t>
            </a:r>
            <a:br>
              <a:rPr lang="en-US" sz="5400" dirty="0" smtClean="0"/>
            </a:b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err="1" smtClean="0">
                <a:solidFill>
                  <a:srgbClr val="FFC000"/>
                </a:solidFill>
              </a:rPr>
              <a:t>Yo</a:t>
            </a:r>
            <a:endParaRPr lang="en-US" sz="3200" dirty="0" smtClean="0">
              <a:solidFill>
                <a:srgbClr val="FFC000"/>
              </a:solidFill>
            </a:endParaRPr>
          </a:p>
          <a:p>
            <a:r>
              <a:rPr lang="en-US" sz="3200" dirty="0" err="1" smtClean="0"/>
              <a:t>T</a:t>
            </a:r>
            <a:r>
              <a:rPr lang="en-US" sz="3200" dirty="0" err="1" smtClean="0">
                <a:latin typeface="Calibri"/>
                <a:cs typeface="Calibri"/>
              </a:rPr>
              <a:t>ú</a:t>
            </a:r>
            <a:endParaRPr lang="en-US" sz="3200" dirty="0" smtClean="0">
              <a:latin typeface="Calibri"/>
              <a:cs typeface="Calibri"/>
            </a:endParaRPr>
          </a:p>
          <a:p>
            <a:r>
              <a:rPr lang="en-US" sz="3200" dirty="0" err="1" smtClean="0">
                <a:solidFill>
                  <a:srgbClr val="FFC000"/>
                </a:solidFill>
                <a:latin typeface="Calibri"/>
                <a:cs typeface="Calibri"/>
              </a:rPr>
              <a:t>Él</a:t>
            </a:r>
            <a:r>
              <a:rPr lang="en-US" sz="3200" dirty="0" smtClean="0">
                <a:solidFill>
                  <a:srgbClr val="FFC000"/>
                </a:solidFill>
                <a:latin typeface="Calibri"/>
                <a:cs typeface="Calibri"/>
              </a:rPr>
              <a:t>/</a:t>
            </a:r>
            <a:r>
              <a:rPr lang="en-US" sz="3200" dirty="0" err="1" smtClean="0">
                <a:solidFill>
                  <a:srgbClr val="FFC000"/>
                </a:solidFill>
                <a:latin typeface="Calibri"/>
                <a:cs typeface="Calibri"/>
              </a:rPr>
              <a:t>ella</a:t>
            </a:r>
            <a:r>
              <a:rPr lang="en-US" sz="3200" dirty="0" smtClean="0">
                <a:solidFill>
                  <a:srgbClr val="FFC000"/>
                </a:solidFill>
                <a:latin typeface="Calibri"/>
                <a:cs typeface="Calibri"/>
              </a:rPr>
              <a:t>/</a:t>
            </a:r>
            <a:r>
              <a:rPr lang="en-US" sz="3200" dirty="0" err="1" smtClean="0">
                <a:solidFill>
                  <a:srgbClr val="FFC000"/>
                </a:solidFill>
                <a:latin typeface="Calibri"/>
                <a:cs typeface="Calibri"/>
              </a:rPr>
              <a:t>usted</a:t>
            </a:r>
            <a:r>
              <a:rPr lang="en-US" sz="3200" dirty="0" smtClean="0">
                <a:solidFill>
                  <a:srgbClr val="FFC000"/>
                </a:solidFill>
                <a:latin typeface="Calibri"/>
                <a:cs typeface="Calibri"/>
              </a:rPr>
              <a:t>/ name</a:t>
            </a:r>
          </a:p>
          <a:p>
            <a:r>
              <a:rPr lang="en-US" sz="3200" dirty="0" err="1" smtClean="0">
                <a:latin typeface="Calibri"/>
                <a:cs typeface="Calibri"/>
              </a:rPr>
              <a:t>Nosotros</a:t>
            </a:r>
            <a:r>
              <a:rPr lang="en-US" sz="3200" dirty="0" smtClean="0">
                <a:latin typeface="Calibri"/>
                <a:cs typeface="Calibri"/>
              </a:rPr>
              <a:t>/as</a:t>
            </a:r>
          </a:p>
          <a:p>
            <a:r>
              <a:rPr lang="en-US" sz="3200" dirty="0" err="1" smtClean="0">
                <a:solidFill>
                  <a:srgbClr val="FFC000"/>
                </a:solidFill>
                <a:latin typeface="Calibri"/>
                <a:cs typeface="Calibri"/>
              </a:rPr>
              <a:t>Ellos</a:t>
            </a:r>
            <a:r>
              <a:rPr lang="en-US" sz="3200" dirty="0" smtClean="0">
                <a:solidFill>
                  <a:srgbClr val="FFC000"/>
                </a:solidFill>
                <a:latin typeface="Calibri"/>
                <a:cs typeface="Calibri"/>
              </a:rPr>
              <a:t>/</a:t>
            </a:r>
            <a:r>
              <a:rPr lang="en-US" sz="3200" dirty="0" err="1" smtClean="0">
                <a:solidFill>
                  <a:srgbClr val="FFC000"/>
                </a:solidFill>
                <a:latin typeface="Calibri"/>
                <a:cs typeface="Calibri"/>
              </a:rPr>
              <a:t>ellas</a:t>
            </a:r>
            <a:r>
              <a:rPr lang="en-US" sz="3200" dirty="0" smtClean="0">
                <a:solidFill>
                  <a:srgbClr val="FFC000"/>
                </a:solidFill>
                <a:latin typeface="Calibri"/>
                <a:cs typeface="Calibri"/>
              </a:rPr>
              <a:t>/</a:t>
            </a:r>
            <a:r>
              <a:rPr lang="en-US" sz="3200" dirty="0" err="1" smtClean="0">
                <a:solidFill>
                  <a:srgbClr val="FFC000"/>
                </a:solidFill>
                <a:latin typeface="Calibri"/>
                <a:cs typeface="Calibri"/>
              </a:rPr>
              <a:t>ustedes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3600" dirty="0" smtClean="0">
                <a:solidFill>
                  <a:srgbClr val="FFC000"/>
                </a:solidFill>
              </a:rPr>
              <a:t>é</a:t>
            </a:r>
            <a:endParaRPr lang="en-US" sz="3600" dirty="0">
              <a:solidFill>
                <a:srgbClr val="FFC000"/>
              </a:solidFill>
            </a:endParaRPr>
          </a:p>
          <a:p>
            <a:r>
              <a:rPr lang="en-US" sz="3600" dirty="0" err="1"/>
              <a:t>aste</a:t>
            </a:r>
            <a:endParaRPr lang="en-US" sz="3600" dirty="0"/>
          </a:p>
          <a:p>
            <a:r>
              <a:rPr lang="en-US" sz="3600" dirty="0">
                <a:solidFill>
                  <a:srgbClr val="FFC000"/>
                </a:solidFill>
              </a:rPr>
              <a:t>ó</a:t>
            </a:r>
          </a:p>
          <a:p>
            <a:r>
              <a:rPr lang="en-US" sz="3600" dirty="0" err="1"/>
              <a:t>amos</a:t>
            </a:r>
            <a:endParaRPr lang="en-US" sz="3600" dirty="0"/>
          </a:p>
          <a:p>
            <a:r>
              <a:rPr lang="en-US" dirty="0" err="1">
                <a:solidFill>
                  <a:srgbClr val="FFC000"/>
                </a:solidFill>
              </a:rPr>
              <a:t>aron</a:t>
            </a:r>
            <a:endParaRPr lang="en-US" dirty="0">
              <a:solidFill>
                <a:srgbClr val="FFC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91000" y="1447800"/>
            <a:ext cx="76200" cy="5410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170" name="Picture 2" descr="https://encrypted-tbn0.gstatic.com/images?q=tbn:ANd9GcSnJ_lMETKpN-zg286xA-MqQTY9baLh8DQhOe5KMdTTCXaB1kk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04800"/>
            <a:ext cx="3553524" cy="2295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-</a:t>
            </a:r>
            <a:r>
              <a:rPr lang="en-US" dirty="0" err="1" smtClean="0"/>
              <a:t>er</a:t>
            </a:r>
            <a:r>
              <a:rPr lang="en-US" dirty="0" smtClean="0"/>
              <a:t> /</a:t>
            </a:r>
            <a:r>
              <a:rPr lang="en-US" dirty="0" err="1" smtClean="0"/>
              <a:t>ir</a:t>
            </a:r>
            <a:r>
              <a:rPr lang="en-US" dirty="0" smtClean="0"/>
              <a:t> verbs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err="1" smtClean="0">
                <a:solidFill>
                  <a:srgbClr val="FFC000"/>
                </a:solidFill>
              </a:rPr>
              <a:t>Yo</a:t>
            </a:r>
            <a:endParaRPr lang="en-US" sz="3600" dirty="0" smtClean="0">
              <a:solidFill>
                <a:srgbClr val="FFC000"/>
              </a:solidFill>
            </a:endParaRPr>
          </a:p>
          <a:p>
            <a:r>
              <a:rPr lang="en-US" sz="3600" dirty="0" err="1" smtClean="0"/>
              <a:t>T</a:t>
            </a:r>
            <a:r>
              <a:rPr lang="en-US" sz="3600" dirty="0" err="1">
                <a:cs typeface="Calibri"/>
              </a:rPr>
              <a:t>ú</a:t>
            </a:r>
            <a:endParaRPr lang="en-US" sz="3600" dirty="0">
              <a:cs typeface="Calibri"/>
            </a:endParaRPr>
          </a:p>
          <a:p>
            <a:r>
              <a:rPr lang="en-US" sz="3600" dirty="0" err="1">
                <a:solidFill>
                  <a:srgbClr val="FFC000"/>
                </a:solidFill>
                <a:cs typeface="Calibri"/>
              </a:rPr>
              <a:t>Él</a:t>
            </a:r>
            <a:r>
              <a:rPr lang="en-US" sz="3600" dirty="0">
                <a:solidFill>
                  <a:srgbClr val="FFC000"/>
                </a:solidFill>
                <a:cs typeface="Calibri"/>
              </a:rPr>
              <a:t>/</a:t>
            </a:r>
            <a:r>
              <a:rPr lang="en-US" sz="3600" dirty="0" err="1">
                <a:solidFill>
                  <a:srgbClr val="FFC000"/>
                </a:solidFill>
                <a:cs typeface="Calibri"/>
              </a:rPr>
              <a:t>ella</a:t>
            </a:r>
            <a:r>
              <a:rPr lang="en-US" sz="3600" dirty="0">
                <a:solidFill>
                  <a:srgbClr val="FFC000"/>
                </a:solidFill>
                <a:cs typeface="Calibri"/>
              </a:rPr>
              <a:t>/</a:t>
            </a:r>
            <a:r>
              <a:rPr lang="en-US" sz="3600" dirty="0" err="1">
                <a:solidFill>
                  <a:srgbClr val="FFC000"/>
                </a:solidFill>
                <a:cs typeface="Calibri"/>
              </a:rPr>
              <a:t>usted</a:t>
            </a:r>
            <a:r>
              <a:rPr lang="en-US" sz="3600" dirty="0">
                <a:solidFill>
                  <a:srgbClr val="FFC000"/>
                </a:solidFill>
                <a:cs typeface="Calibri"/>
              </a:rPr>
              <a:t>/ name</a:t>
            </a:r>
          </a:p>
          <a:p>
            <a:r>
              <a:rPr lang="en-US" sz="3600" dirty="0" err="1" smtClean="0">
                <a:cs typeface="Calibri"/>
              </a:rPr>
              <a:t>Nosotros</a:t>
            </a:r>
            <a:r>
              <a:rPr lang="en-US" sz="3600" dirty="0" smtClean="0">
                <a:cs typeface="Calibri"/>
              </a:rPr>
              <a:t>/as</a:t>
            </a:r>
          </a:p>
          <a:p>
            <a:endParaRPr lang="en-US" sz="3600" dirty="0">
              <a:cs typeface="Calibri"/>
            </a:endParaRPr>
          </a:p>
          <a:p>
            <a:r>
              <a:rPr lang="en-US" sz="3600" dirty="0" err="1">
                <a:solidFill>
                  <a:srgbClr val="FFC000"/>
                </a:solidFill>
                <a:cs typeface="Calibri"/>
              </a:rPr>
              <a:t>Ellos</a:t>
            </a:r>
            <a:r>
              <a:rPr lang="en-US" sz="3600" dirty="0">
                <a:solidFill>
                  <a:srgbClr val="FFC000"/>
                </a:solidFill>
                <a:cs typeface="Calibri"/>
              </a:rPr>
              <a:t>/</a:t>
            </a:r>
            <a:r>
              <a:rPr lang="en-US" sz="3600" dirty="0" err="1">
                <a:solidFill>
                  <a:srgbClr val="FFC000"/>
                </a:solidFill>
                <a:cs typeface="Calibri"/>
              </a:rPr>
              <a:t>ellas</a:t>
            </a:r>
            <a:r>
              <a:rPr lang="en-US" sz="3600" dirty="0">
                <a:solidFill>
                  <a:srgbClr val="FFC000"/>
                </a:solidFill>
                <a:cs typeface="Calibri"/>
              </a:rPr>
              <a:t>/</a:t>
            </a:r>
            <a:r>
              <a:rPr lang="en-US" sz="3600" dirty="0" err="1">
                <a:solidFill>
                  <a:srgbClr val="FFC000"/>
                </a:solidFill>
                <a:cs typeface="Calibri"/>
              </a:rPr>
              <a:t>ustedes</a:t>
            </a:r>
            <a:endParaRPr lang="en-US" sz="3600" dirty="0" smtClean="0">
              <a:solidFill>
                <a:srgbClr val="FFC000"/>
              </a:solidFill>
            </a:endParaRP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rgbClr val="FFC000"/>
                </a:solidFill>
              </a:rPr>
              <a:t>í</a:t>
            </a:r>
            <a:endParaRPr lang="en-US" sz="3600" dirty="0">
              <a:solidFill>
                <a:srgbClr val="FFC000"/>
              </a:solidFill>
            </a:endParaRPr>
          </a:p>
          <a:p>
            <a:r>
              <a:rPr lang="en-US" sz="3600" dirty="0" err="1"/>
              <a:t>iste</a:t>
            </a:r>
            <a:endParaRPr lang="en-US" sz="3600" dirty="0"/>
          </a:p>
          <a:p>
            <a:r>
              <a:rPr lang="en-US" sz="3600" dirty="0" err="1" smtClean="0">
                <a:solidFill>
                  <a:srgbClr val="FFC000"/>
                </a:solidFill>
              </a:rPr>
              <a:t>ió</a:t>
            </a:r>
            <a:endParaRPr lang="en-US" sz="3600" dirty="0" smtClean="0">
              <a:solidFill>
                <a:srgbClr val="FFC000"/>
              </a:solidFill>
            </a:endParaRPr>
          </a:p>
          <a:p>
            <a:endParaRPr lang="en-US" sz="3600" dirty="0">
              <a:solidFill>
                <a:srgbClr val="FFC000"/>
              </a:solidFill>
            </a:endParaRPr>
          </a:p>
          <a:p>
            <a:r>
              <a:rPr lang="en-US" sz="3600" dirty="0" err="1" smtClean="0"/>
              <a:t>imos</a:t>
            </a:r>
            <a:endParaRPr lang="en-US" sz="3600" dirty="0" smtClean="0"/>
          </a:p>
          <a:p>
            <a:endParaRPr lang="en-US" sz="3600" dirty="0"/>
          </a:p>
          <a:p>
            <a:r>
              <a:rPr lang="en-US" sz="3600" dirty="0" err="1">
                <a:solidFill>
                  <a:srgbClr val="FFC000"/>
                </a:solidFill>
              </a:rPr>
              <a:t>ieron</a:t>
            </a:r>
            <a:r>
              <a:rPr lang="en-US" sz="3600" dirty="0">
                <a:solidFill>
                  <a:srgbClr val="FFC000"/>
                </a:solidFill>
              </a:rPr>
              <a:t> </a:t>
            </a:r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495800" y="1447800"/>
            <a:ext cx="76200" cy="5410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6146" name="Picture 2" descr="https://encrypted-tbn0.gstatic.com/images?q=tbn:ANd9GcR14twNQACwrKYBgc6Jm9YiYjiU7gPZ2G0GQtpurpyLpohEL8iAL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52400"/>
            <a:ext cx="2971800" cy="1919741"/>
          </a:xfrm>
          <a:prstGeom prst="rect">
            <a:avLst/>
          </a:prstGeom>
          <a:noFill/>
        </p:spPr>
      </p:pic>
      <p:pic>
        <p:nvPicPr>
          <p:cNvPr id="6148" name="Picture 4" descr="https://encrypted-tbn3.gstatic.com/images?q=tbn:ANd9GcSWmLtHd7nDmSJLreHGEKR8YoSLWyaqcyLyxmeeOJop_d7j4WzUi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0272" y="2133600"/>
            <a:ext cx="2963728" cy="1914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Conjugation of the verb </a:t>
            </a:r>
            <a:r>
              <a:rPr lang="en-US" dirty="0" err="1"/>
              <a:t>I</a:t>
            </a:r>
            <a:r>
              <a:rPr lang="en-US" dirty="0" err="1" smtClean="0"/>
              <a:t>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verb “</a:t>
            </a:r>
            <a:r>
              <a:rPr lang="en-US" dirty="0" err="1" smtClean="0"/>
              <a:t>Ir</a:t>
            </a:r>
            <a:r>
              <a:rPr lang="en-US" dirty="0" smtClean="0"/>
              <a:t>”	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Conjugation in the </a:t>
            </a:r>
            <a:r>
              <a:rPr lang="en-US" dirty="0" err="1" smtClean="0"/>
              <a:t>preterite</a:t>
            </a:r>
            <a:r>
              <a:rPr lang="en-US" dirty="0" smtClean="0"/>
              <a:t> tense.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To go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fui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err="1" smtClean="0"/>
              <a:t>T</a:t>
            </a:r>
            <a:r>
              <a:rPr lang="en-US" dirty="0" err="1" smtClean="0">
                <a:latin typeface="Calibri"/>
                <a:cs typeface="Calibri"/>
              </a:rPr>
              <a:t>ú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Calibri"/>
                <a:cs typeface="Calibri"/>
              </a:rPr>
              <a:t>fuiste</a:t>
            </a:r>
            <a:endParaRPr lang="en-US" dirty="0" smtClean="0">
              <a:solidFill>
                <a:srgbClr val="FFC000"/>
              </a:solidFill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Ella </a:t>
            </a:r>
            <a:r>
              <a:rPr lang="en-US" dirty="0" err="1" smtClean="0">
                <a:solidFill>
                  <a:srgbClr val="FFC000"/>
                </a:solidFill>
                <a:latin typeface="Calibri"/>
                <a:cs typeface="Calibri"/>
              </a:rPr>
              <a:t>fue</a:t>
            </a:r>
            <a:endParaRPr lang="en-US" dirty="0" smtClean="0">
              <a:solidFill>
                <a:srgbClr val="FFC000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latin typeface="Calibri"/>
                <a:cs typeface="Calibri"/>
              </a:rPr>
              <a:t>Nosotros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Calibri"/>
                <a:cs typeface="Calibri"/>
              </a:rPr>
              <a:t>fuimos</a:t>
            </a:r>
            <a:endParaRPr lang="en-US" dirty="0" smtClean="0">
              <a:solidFill>
                <a:srgbClr val="FFC000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latin typeface="Calibri"/>
                <a:cs typeface="Calibri"/>
              </a:rPr>
              <a:t>Ellos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rgbClr val="FFC000"/>
                </a:solidFill>
                <a:latin typeface="Calibri"/>
                <a:cs typeface="Calibri"/>
              </a:rPr>
              <a:t>fueron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343400" y="1447800"/>
            <a:ext cx="76200" cy="5410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https://encrypted-tbn0.gstatic.com/images?q=tbn:ANd9GcQwOzWFprC1oAa4pdEvWBci1OzAss5MHxEFkK_yeMcxHF0eijVi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1371600"/>
            <a:ext cx="28575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ask if someone if they already did an action…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Did you already….?</a:t>
            </a:r>
          </a:p>
          <a:p>
            <a:r>
              <a:rPr lang="en-US" dirty="0" smtClean="0"/>
              <a:t>Example</a:t>
            </a:r>
          </a:p>
          <a:p>
            <a:r>
              <a:rPr lang="en-US" dirty="0" smtClean="0"/>
              <a:t>Did you </a:t>
            </a:r>
            <a:r>
              <a:rPr lang="en-US" dirty="0" err="1" smtClean="0"/>
              <a:t>alread</a:t>
            </a:r>
            <a:r>
              <a:rPr lang="en-US" dirty="0" smtClean="0"/>
              <a:t> clean your room?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Ya</a:t>
            </a:r>
            <a:r>
              <a:rPr lang="en-US" dirty="0" smtClean="0"/>
              <a:t>…..?</a:t>
            </a:r>
          </a:p>
          <a:p>
            <a:endParaRPr lang="en-US" dirty="0"/>
          </a:p>
          <a:p>
            <a:r>
              <a:rPr lang="en-US" dirty="0" err="1" smtClean="0">
                <a:solidFill>
                  <a:srgbClr val="FFC000"/>
                </a:solidFill>
              </a:rPr>
              <a:t>Ya</a:t>
            </a:r>
            <a:r>
              <a:rPr lang="en-US" dirty="0" smtClean="0"/>
              <a:t> </a:t>
            </a:r>
            <a:r>
              <a:rPr lang="en-US" dirty="0" err="1" smtClean="0"/>
              <a:t>limpiaste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cuarto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410200" y="2438400"/>
            <a:ext cx="14478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Callout 5"/>
          <p:cNvSpPr/>
          <p:nvPr/>
        </p:nvSpPr>
        <p:spPr>
          <a:xfrm>
            <a:off x="5029200" y="3276600"/>
            <a:ext cx="2209800" cy="1981200"/>
          </a:xfrm>
          <a:prstGeom prst="upArrow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81600" y="4114800"/>
            <a:ext cx="21798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Limpiar</a:t>
            </a:r>
            <a:r>
              <a:rPr lang="en-US" dirty="0" smtClean="0"/>
              <a:t> conjugated </a:t>
            </a:r>
          </a:p>
          <a:p>
            <a:r>
              <a:rPr lang="en-US" dirty="0" smtClean="0"/>
              <a:t>In the </a:t>
            </a:r>
            <a:r>
              <a:rPr lang="en-US" dirty="0" err="1" smtClean="0"/>
              <a:t>preterite</a:t>
            </a:r>
            <a:r>
              <a:rPr lang="en-US" dirty="0" smtClean="0"/>
              <a:t> tense</a:t>
            </a:r>
          </a:p>
          <a:p>
            <a:r>
              <a:rPr lang="en-US" dirty="0" err="1"/>
              <a:t>t</a:t>
            </a:r>
            <a:r>
              <a:rPr lang="en-US" dirty="0" err="1" smtClean="0">
                <a:latin typeface="Calibri"/>
                <a:cs typeface="Calibri"/>
              </a:rPr>
              <a:t>ú</a:t>
            </a:r>
            <a:r>
              <a:rPr lang="en-US" dirty="0" smtClean="0">
                <a:latin typeface="Calibri"/>
                <a:cs typeface="Calibri"/>
              </a:rPr>
              <a:t> form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495800" y="1447800"/>
            <a:ext cx="76200" cy="5410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state that you already did something: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 already ….</a:t>
            </a:r>
          </a:p>
          <a:p>
            <a:r>
              <a:rPr lang="en-US" dirty="0" smtClean="0"/>
              <a:t>Example</a:t>
            </a:r>
          </a:p>
          <a:p>
            <a:r>
              <a:rPr lang="en-US" dirty="0" smtClean="0"/>
              <a:t>I already cleaned my room.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S</a:t>
            </a:r>
            <a:r>
              <a:rPr lang="en-US" dirty="0" err="1" smtClean="0">
                <a:latin typeface="Times New Roman"/>
                <a:cs typeface="Times New Roman"/>
              </a:rPr>
              <a:t>í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ya</a:t>
            </a:r>
            <a:r>
              <a:rPr lang="en-US" dirty="0" smtClean="0">
                <a:latin typeface="Times New Roman"/>
                <a:cs typeface="Times New Roman"/>
              </a:rPr>
              <a:t>….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</a:t>
            </a:r>
            <a:r>
              <a:rPr lang="en-US" dirty="0" err="1" smtClean="0">
                <a:latin typeface="Times New Roman"/>
                <a:cs typeface="Times New Roman"/>
              </a:rPr>
              <a:t>í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ya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limpié</a:t>
            </a:r>
            <a:r>
              <a:rPr lang="en-US" dirty="0" smtClean="0">
                <a:latin typeface="Times New Roman"/>
                <a:cs typeface="Times New Roman"/>
              </a:rPr>
              <a:t> mi </a:t>
            </a:r>
            <a:r>
              <a:rPr lang="en-US" dirty="0" err="1" smtClean="0">
                <a:latin typeface="Times New Roman"/>
                <a:cs typeface="Times New Roman"/>
              </a:rPr>
              <a:t>cuarto</a:t>
            </a:r>
            <a:r>
              <a:rPr lang="en-US" dirty="0" smtClean="0">
                <a:latin typeface="Times New Roman"/>
                <a:cs typeface="Times New Roman"/>
              </a:rPr>
              <a:t>. 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495800" y="1447800"/>
            <a:ext cx="76200" cy="54102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5867400" y="2590800"/>
            <a:ext cx="9906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Callout 6"/>
          <p:cNvSpPr/>
          <p:nvPr/>
        </p:nvSpPr>
        <p:spPr>
          <a:xfrm>
            <a:off x="5486400" y="3352800"/>
            <a:ext cx="1676400" cy="1676400"/>
          </a:xfrm>
          <a:prstGeom prst="upArrow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62600" y="4038600"/>
            <a:ext cx="16101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Conjugated</a:t>
            </a:r>
          </a:p>
          <a:p>
            <a:r>
              <a:rPr lang="en-US" dirty="0" smtClean="0"/>
              <a:t>In the </a:t>
            </a:r>
            <a:r>
              <a:rPr lang="en-US" dirty="0" err="1" smtClean="0"/>
              <a:t>preterite</a:t>
            </a:r>
            <a:endParaRPr lang="en-US" dirty="0" smtClean="0"/>
          </a:p>
          <a:p>
            <a:r>
              <a:rPr lang="en-US" dirty="0" err="1" smtClean="0"/>
              <a:t>Yo</a:t>
            </a:r>
            <a:r>
              <a:rPr lang="en-US" dirty="0" smtClean="0"/>
              <a:t> form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Stating that you have not done an action yet.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No, </a:t>
            </a:r>
            <a:r>
              <a:rPr lang="en-US" dirty="0" err="1" smtClean="0"/>
              <a:t>todav</a:t>
            </a:r>
            <a:r>
              <a:rPr lang="en-US" dirty="0" err="1" smtClean="0">
                <a:latin typeface="Times New Roman"/>
                <a:cs typeface="Times New Roman"/>
              </a:rPr>
              <a:t>ía</a:t>
            </a:r>
            <a:r>
              <a:rPr lang="en-US" dirty="0" smtClean="0">
                <a:latin typeface="Times New Roman"/>
                <a:cs typeface="Times New Roman"/>
              </a:rPr>
              <a:t> no. 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191000" y="1524000"/>
            <a:ext cx="76200" cy="53340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277</Words>
  <Application>Microsoft Office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Preterite of Regular Verbs</vt:lpstr>
      <vt:lpstr>Slide 2</vt:lpstr>
      <vt:lpstr>Slide 3</vt:lpstr>
      <vt:lpstr>-ar endings </vt:lpstr>
      <vt:lpstr>-er /ir verbs </vt:lpstr>
      <vt:lpstr>Conjugation of the verb Ir</vt:lpstr>
      <vt:lpstr>To ask if someone if they already did an action… </vt:lpstr>
      <vt:lpstr>To state that you already did something: </vt:lpstr>
      <vt:lpstr>Slide 9</vt:lpstr>
      <vt:lpstr>To ask…</vt:lpstr>
      <vt:lpstr>http://youtu.be/JhBOF_GlHTA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Preterite of Regular Verbs</dc:title>
  <dc:creator>Ricardo Romo</dc:creator>
  <cp:lastModifiedBy>Ricardo Romo</cp:lastModifiedBy>
  <cp:revision>1</cp:revision>
  <dcterms:created xsi:type="dcterms:W3CDTF">2012-09-23T19:24:19Z</dcterms:created>
  <dcterms:modified xsi:type="dcterms:W3CDTF">2012-09-23T22:16:54Z</dcterms:modified>
</cp:coreProperties>
</file>