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059C0A-C5A0-43D9-9C1E-4C87AD466EE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9524E3-7CA1-46DC-A318-2012B2CB2F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6477000" cy="1828800"/>
          </a:xfrm>
        </p:spPr>
        <p:txBody>
          <a:bodyPr/>
          <a:lstStyle/>
          <a:p>
            <a:r>
              <a:rPr lang="en-US" dirty="0" smtClean="0"/>
              <a:t>Saber vs. 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Saber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Saber and </a:t>
            </a:r>
            <a:r>
              <a:rPr lang="en-US" dirty="0" err="1" smtClean="0"/>
              <a:t>conocer</a:t>
            </a:r>
            <a:r>
              <a:rPr lang="en-US" dirty="0" smtClean="0"/>
              <a:t> each mean </a:t>
            </a:r>
            <a:r>
              <a:rPr lang="en-US" dirty="0" smtClean="0">
                <a:solidFill>
                  <a:srgbClr val="00B050"/>
                </a:solidFill>
              </a:rPr>
              <a:t>to know</a:t>
            </a:r>
            <a:r>
              <a:rPr lang="en-US" dirty="0" smtClean="0"/>
              <a:t>, but in a different sense.</a:t>
            </a:r>
          </a:p>
          <a:p>
            <a:endParaRPr lang="en-US" dirty="0" smtClean="0"/>
          </a:p>
          <a:p>
            <a:r>
              <a:rPr lang="en-US" dirty="0" smtClean="0"/>
              <a:t>Saber means to know </a:t>
            </a:r>
            <a:r>
              <a:rPr lang="en-US" dirty="0" smtClean="0">
                <a:solidFill>
                  <a:srgbClr val="00B050"/>
                </a:solidFill>
              </a:rPr>
              <a:t>facts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B050"/>
                </a:solidFill>
              </a:rPr>
              <a:t>information.</a:t>
            </a:r>
          </a:p>
          <a:p>
            <a:endParaRPr lang="en-US" dirty="0"/>
          </a:p>
          <a:p>
            <a:endParaRPr lang="en-US" dirty="0" smtClean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Patricia </a:t>
            </a:r>
            <a:r>
              <a:rPr lang="en-US" dirty="0" err="1">
                <a:solidFill>
                  <a:srgbClr val="00B050"/>
                </a:solidFill>
                <a:ea typeface="Calibri"/>
                <a:cs typeface="Times New Roman"/>
              </a:rPr>
              <a:t>sabe</a:t>
            </a:r>
            <a:r>
              <a:rPr lang="en-US" dirty="0">
                <a:ea typeface="Calibri"/>
                <a:cs typeface="Times New Roman"/>
              </a:rPr>
              <a:t> la </a:t>
            </a:r>
            <a:r>
              <a:rPr lang="en-US" dirty="0" err="1">
                <a:ea typeface="Calibri"/>
                <a:cs typeface="Times New Roman"/>
              </a:rPr>
              <a:t>dirección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 smtClean="0">
                <a:ea typeface="Calibri"/>
                <a:cs typeface="Times New Roman"/>
              </a:rPr>
              <a:t>(Patricia knows the address.)</a:t>
            </a:r>
            <a:endParaRPr lang="en-US" i="1" dirty="0">
              <a:ea typeface="Calibri"/>
              <a:cs typeface="Times New Roman"/>
            </a:endParaRPr>
          </a:p>
          <a:p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1295400"/>
            <a:ext cx="7620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1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saber is followed by an </a:t>
            </a:r>
            <a:r>
              <a:rPr lang="en-US" dirty="0" smtClean="0">
                <a:solidFill>
                  <a:srgbClr val="00B050"/>
                </a:solidFill>
              </a:rPr>
              <a:t>infinitive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followed by an infinitive, saber means to know how to do something.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cantar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dibujar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2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Conocer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Conocer</a:t>
            </a:r>
            <a:r>
              <a:rPr lang="en-US" dirty="0" smtClean="0"/>
              <a:t> means to know or to be acquainted with a </a:t>
            </a:r>
            <a:r>
              <a:rPr lang="en-US" dirty="0" smtClean="0">
                <a:solidFill>
                  <a:srgbClr val="00B050"/>
                </a:solidFill>
              </a:rPr>
              <a:t>person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place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13716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8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saying that you know a </a:t>
            </a:r>
            <a:r>
              <a:rPr lang="en-US" dirty="0" smtClean="0">
                <a:solidFill>
                  <a:srgbClr val="00B050"/>
                </a:solidFill>
              </a:rPr>
              <a:t>person (people)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err="1" smtClean="0"/>
              <a:t>After</a:t>
            </a:r>
            <a:r>
              <a:rPr lang="es-ES" dirty="0" smtClean="0"/>
              <a:t> conocer, use </a:t>
            </a:r>
            <a:r>
              <a:rPr lang="es-ES" dirty="0" err="1" smtClean="0"/>
              <a:t>the</a:t>
            </a:r>
            <a:r>
              <a:rPr lang="es-ES" dirty="0" smtClean="0"/>
              <a:t> personal </a:t>
            </a:r>
            <a:r>
              <a:rPr lang="es-ES" dirty="0" smtClean="0">
                <a:solidFill>
                  <a:srgbClr val="FF0000"/>
                </a:solidFill>
              </a:rPr>
              <a:t>a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Conocemos </a:t>
            </a:r>
            <a:r>
              <a:rPr lang="es-ES" dirty="0" smtClean="0">
                <a:solidFill>
                  <a:srgbClr val="FF0000"/>
                </a:solidFill>
              </a:rPr>
              <a:t>a</a:t>
            </a:r>
            <a:r>
              <a:rPr lang="es-ES" dirty="0" smtClean="0"/>
              <a:t> </a:t>
            </a:r>
            <a:r>
              <a:rPr lang="es-ES" dirty="0" err="1" smtClean="0"/>
              <a:t>laura</a:t>
            </a:r>
            <a:endParaRPr lang="es-ES" dirty="0" smtClean="0"/>
          </a:p>
          <a:p>
            <a:r>
              <a:rPr lang="es-ES" dirty="0" smtClean="0"/>
              <a:t>¿Conoces ese restaurant?</a:t>
            </a:r>
          </a:p>
          <a:p>
            <a:r>
              <a:rPr lang="es-ES" dirty="0" smtClean="0"/>
              <a:t>¿Conoces </a:t>
            </a:r>
            <a:r>
              <a:rPr lang="es-ES" dirty="0" smtClean="0">
                <a:solidFill>
                  <a:srgbClr val="FF0000"/>
                </a:solidFill>
              </a:rPr>
              <a:t>al </a:t>
            </a:r>
            <a:r>
              <a:rPr lang="es-ES" dirty="0" smtClean="0"/>
              <a:t>profesor López? </a:t>
            </a:r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22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118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Saber vs. Conocer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vs. Conocer</dc:title>
  <dc:creator>Dianna V. Serrato</dc:creator>
  <cp:lastModifiedBy>Dianna V. Serrato</cp:lastModifiedBy>
  <cp:revision>4</cp:revision>
  <dcterms:created xsi:type="dcterms:W3CDTF">2013-02-14T19:33:14Z</dcterms:created>
  <dcterms:modified xsi:type="dcterms:W3CDTF">2013-02-14T20:14:07Z</dcterms:modified>
</cp:coreProperties>
</file>