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9973-CC19-471F-9CD1-3DB717FDB869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8866-E88E-4BEF-8337-6882415427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9973-CC19-471F-9CD1-3DB717FDB869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8866-E88E-4BEF-8337-6882415427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9973-CC19-471F-9CD1-3DB717FDB869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8866-E88E-4BEF-8337-6882415427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9973-CC19-471F-9CD1-3DB717FDB869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8866-E88E-4BEF-8337-6882415427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9973-CC19-471F-9CD1-3DB717FDB869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8866-E88E-4BEF-8337-6882415427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9973-CC19-471F-9CD1-3DB717FDB869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8866-E88E-4BEF-8337-6882415427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9973-CC19-471F-9CD1-3DB717FDB869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8866-E88E-4BEF-8337-6882415427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9973-CC19-471F-9CD1-3DB717FDB869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8866-E88E-4BEF-8337-6882415427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9973-CC19-471F-9CD1-3DB717FDB869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8866-E88E-4BEF-8337-6882415427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9973-CC19-471F-9CD1-3DB717FDB869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8866-E88E-4BEF-8337-6882415427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9973-CC19-471F-9CD1-3DB717FDB869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F18866-E88E-4BEF-8337-6882415427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BD9973-CC19-471F-9CD1-3DB717FDB869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F18866-E88E-4BEF-8337-6882415427A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38400"/>
            <a:ext cx="9372600" cy="1828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rial Black" pitchFamily="34" charset="0"/>
                <a:ea typeface="KaiTi" pitchFamily="49" charset="-122"/>
              </a:rPr>
              <a:t>Talking About How You’re Feeling </a:t>
            </a:r>
            <a:endParaRPr lang="en-US" dirty="0">
              <a:solidFill>
                <a:srgbClr val="FFFF00"/>
              </a:solidFill>
              <a:latin typeface="Arial Black" pitchFamily="34" charset="0"/>
              <a:ea typeface="KaiTi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572000"/>
            <a:ext cx="7854696" cy="1752600"/>
          </a:xfrm>
        </p:spPr>
        <p:txBody>
          <a:bodyPr/>
          <a:lstStyle/>
          <a:p>
            <a:r>
              <a:rPr lang="en-US" dirty="0" smtClean="0"/>
              <a:t>Chapter 2 Notes</a:t>
            </a:r>
          </a:p>
          <a:p>
            <a:r>
              <a:rPr lang="en-US" dirty="0" smtClean="0"/>
              <a:t>2.1 </a:t>
            </a:r>
            <a:endParaRPr lang="en-US" dirty="0"/>
          </a:p>
        </p:txBody>
      </p:sp>
      <p:pic>
        <p:nvPicPr>
          <p:cNvPr id="35842" name="Picture 2" descr="https://encrypted-tbn0.google.com/images?q=tbn:ANd9GcQd_pnsO8IWBP9ogDS4q6UWY_5ItoPlB8bT_PfVdkrFDAvtbNP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48000" y="0"/>
            <a:ext cx="2971800" cy="25665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5400" dirty="0" smtClean="0">
                <a:latin typeface="Arial Black" pitchFamily="34" charset="0"/>
              </a:rPr>
              <a:t> </a:t>
            </a:r>
            <a:r>
              <a:rPr lang="en-US" sz="4400" dirty="0" smtClean="0">
                <a:latin typeface="Arial Black" pitchFamily="34" charset="0"/>
              </a:rPr>
              <a:t>To ask someone how they are feeling say: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How are you? </a:t>
            </a:r>
          </a:p>
          <a:p>
            <a:endParaRPr lang="en-US" dirty="0" smtClean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es-MX" dirty="0" err="1" smtClean="0">
                <a:solidFill>
                  <a:schemeClr val="tx2"/>
                </a:solidFill>
                <a:latin typeface="Arial Black" pitchFamily="34" charset="0"/>
              </a:rPr>
              <a:t>To</a:t>
            </a:r>
            <a:r>
              <a:rPr lang="es-MX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MX" dirty="0" err="1" smtClean="0">
                <a:solidFill>
                  <a:schemeClr val="tx2"/>
                </a:solidFill>
                <a:latin typeface="Arial Black" pitchFamily="34" charset="0"/>
              </a:rPr>
              <a:t>respond</a:t>
            </a:r>
            <a:r>
              <a:rPr lang="es-MX" dirty="0" smtClean="0">
                <a:solidFill>
                  <a:schemeClr val="tx2"/>
                </a:solidFill>
                <a:latin typeface="Arial Black" pitchFamily="34" charset="0"/>
              </a:rPr>
              <a:t>: </a:t>
            </a:r>
          </a:p>
          <a:p>
            <a:endParaRPr lang="en-US" dirty="0" smtClean="0">
              <a:solidFill>
                <a:srgbClr val="FFFF00"/>
              </a:solidFill>
              <a:latin typeface="Arial Black" pitchFamily="34" charset="0"/>
            </a:endParaRPr>
          </a:p>
          <a:p>
            <a:endParaRPr lang="en-US" dirty="0" smtClean="0">
              <a:solidFill>
                <a:srgbClr val="FFFF00"/>
              </a:solidFill>
              <a:latin typeface="Arial Black" pitchFamily="34" charset="0"/>
            </a:endParaRPr>
          </a:p>
          <a:p>
            <a:endParaRPr lang="en-US" dirty="0" smtClean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How are you feeling? </a:t>
            </a:r>
          </a:p>
          <a:p>
            <a:endParaRPr lang="en-US" dirty="0" smtClean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es-MX" dirty="0" err="1" smtClean="0">
                <a:solidFill>
                  <a:schemeClr val="tx2"/>
                </a:solidFill>
                <a:latin typeface="Arial Black" pitchFamily="34" charset="0"/>
              </a:rPr>
              <a:t>To</a:t>
            </a:r>
            <a:r>
              <a:rPr lang="es-MX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MX" dirty="0" err="1" smtClean="0">
                <a:solidFill>
                  <a:schemeClr val="tx2"/>
                </a:solidFill>
                <a:latin typeface="Arial Black" pitchFamily="34" charset="0"/>
              </a:rPr>
              <a:t>respond</a:t>
            </a:r>
            <a:r>
              <a:rPr lang="es-MX" dirty="0" smtClean="0">
                <a:solidFill>
                  <a:schemeClr val="tx2"/>
                </a:solidFill>
                <a:latin typeface="Arial Black" pitchFamily="34" charset="0"/>
              </a:rPr>
              <a:t>:</a:t>
            </a:r>
          </a:p>
          <a:p>
            <a:endParaRPr lang="en-US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>
                <a:solidFill>
                  <a:srgbClr val="FFFF00"/>
                </a:solidFill>
                <a:latin typeface="Arial Black" pitchFamily="34" charset="0"/>
              </a:rPr>
              <a:t>¿Cómo estás? </a:t>
            </a:r>
          </a:p>
          <a:p>
            <a:endParaRPr lang="es-MX" dirty="0" smtClean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es-MX" dirty="0" smtClean="0">
                <a:solidFill>
                  <a:srgbClr val="FFFF00"/>
                </a:solidFill>
                <a:latin typeface="Arial Black" pitchFamily="34" charset="0"/>
              </a:rPr>
              <a:t>Estoy…</a:t>
            </a:r>
            <a:endParaRPr lang="en-US" dirty="0" smtClean="0">
              <a:solidFill>
                <a:srgbClr val="FFFF00"/>
              </a:solidFill>
              <a:latin typeface="Arial Black" pitchFamily="34" charset="0"/>
            </a:endParaRPr>
          </a:p>
          <a:p>
            <a:endParaRPr lang="en-US" dirty="0" smtClean="0">
              <a:solidFill>
                <a:srgbClr val="FFFF00"/>
              </a:solidFill>
              <a:latin typeface="Arial Black" pitchFamily="34" charset="0"/>
            </a:endParaRPr>
          </a:p>
          <a:p>
            <a:endParaRPr lang="en-US" dirty="0" smtClean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es-MX" dirty="0" smtClean="0">
                <a:solidFill>
                  <a:srgbClr val="FFFF00"/>
                </a:solidFill>
                <a:latin typeface="Arial Black" pitchFamily="34" charset="0"/>
              </a:rPr>
              <a:t>¿Cómo te sientes?</a:t>
            </a:r>
          </a:p>
          <a:p>
            <a:pPr>
              <a:buNone/>
            </a:pPr>
            <a:endParaRPr lang="es-MX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>
              <a:buNone/>
            </a:pPr>
            <a:endParaRPr lang="es-MX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>
              <a:buNone/>
            </a:pPr>
            <a:endParaRPr lang="es-MX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s-MX" dirty="0" smtClean="0">
                <a:solidFill>
                  <a:srgbClr val="FFFF00"/>
                </a:solidFill>
                <a:latin typeface="Arial Black" pitchFamily="34" charset="0"/>
              </a:rPr>
              <a:t>Me siento…. </a:t>
            </a:r>
            <a:endParaRPr lang="en-US" dirty="0" smtClean="0">
              <a:solidFill>
                <a:srgbClr val="FFFF00"/>
              </a:solidFill>
              <a:latin typeface="Arial Black" pitchFamily="34" charset="0"/>
            </a:endParaRPr>
          </a:p>
          <a:p>
            <a:endParaRPr lang="en-US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962400" y="1752600"/>
            <a:ext cx="76200" cy="4724400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Verb </a:t>
            </a:r>
            <a:r>
              <a:rPr lang="en-US" sz="3600" dirty="0" err="1" smtClean="0">
                <a:solidFill>
                  <a:srgbClr val="FFFF00"/>
                </a:solidFill>
              </a:rPr>
              <a:t>Sentirse</a:t>
            </a:r>
            <a:r>
              <a:rPr lang="en-US" sz="3600" dirty="0" smtClean="0">
                <a:solidFill>
                  <a:srgbClr val="FFFF00"/>
                </a:solidFill>
              </a:rPr>
              <a:t> (</a:t>
            </a:r>
            <a:r>
              <a:rPr lang="en-US" sz="3600" dirty="0" smtClean="0">
                <a:solidFill>
                  <a:schemeClr val="tx1"/>
                </a:solidFill>
              </a:rPr>
              <a:t>Reflexive</a:t>
            </a:r>
            <a:r>
              <a:rPr lang="en-US" sz="3600" dirty="0" smtClean="0">
                <a:solidFill>
                  <a:srgbClr val="FFFF00"/>
                </a:solidFill>
              </a:rPr>
              <a:t> Verb and </a:t>
            </a:r>
            <a:r>
              <a:rPr lang="en-US" sz="3600" dirty="0" smtClean="0">
                <a:solidFill>
                  <a:schemeClr val="tx1"/>
                </a:solidFill>
              </a:rPr>
              <a:t>stem changer</a:t>
            </a:r>
            <a:r>
              <a:rPr lang="en-US" sz="3600" dirty="0" smtClean="0">
                <a:solidFill>
                  <a:srgbClr val="FFFF00"/>
                </a:solidFill>
              </a:rPr>
              <a:t>)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059525"/>
          </a:xfrm>
        </p:spPr>
        <p:txBody>
          <a:bodyPr>
            <a:noAutofit/>
          </a:bodyPr>
          <a:lstStyle/>
          <a:p>
            <a:r>
              <a:rPr lang="en-US" sz="3200" smtClean="0">
                <a:solidFill>
                  <a:srgbClr val="FFFF00"/>
                </a:solidFill>
                <a:latin typeface="Arial Black" pitchFamily="34" charset="0"/>
              </a:rPr>
              <a:t>I </a:t>
            </a:r>
            <a:r>
              <a:rPr lang="en-US" sz="320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 Black" pitchFamily="34" charset="0"/>
              </a:rPr>
              <a:t>feel</a:t>
            </a:r>
          </a:p>
          <a:p>
            <a:endParaRPr lang="en-US" sz="3200" dirty="0" smtClean="0"/>
          </a:p>
          <a:p>
            <a:r>
              <a:rPr lang="en-US" sz="3200" dirty="0" smtClean="0">
                <a:latin typeface="Arial Black" pitchFamily="34" charset="0"/>
              </a:rPr>
              <a:t>You </a:t>
            </a:r>
            <a:r>
              <a:rPr lang="en-US" sz="3200" dirty="0" smtClean="0">
                <a:latin typeface="Arial Black" pitchFamily="34" charset="0"/>
              </a:rPr>
              <a:t>feel</a:t>
            </a:r>
            <a:endParaRPr lang="en-US" sz="3200" dirty="0" smtClean="0">
              <a:latin typeface="Arial Black" pitchFamily="34" charset="0"/>
            </a:endParaRPr>
          </a:p>
          <a:p>
            <a:endParaRPr lang="en-US" sz="3200" dirty="0" smtClean="0">
              <a:latin typeface="Arial Black" pitchFamily="34" charset="0"/>
            </a:endParaRPr>
          </a:p>
          <a:p>
            <a:r>
              <a:rPr lang="en-US" sz="3200" dirty="0" err="1" smtClean="0">
                <a:solidFill>
                  <a:srgbClr val="FFFF00"/>
                </a:solidFill>
                <a:latin typeface="Arial Black" pitchFamily="34" charset="0"/>
              </a:rPr>
              <a:t>He/She</a:t>
            </a:r>
            <a:r>
              <a:rPr lang="en-US" sz="3200" dirty="0" smtClean="0">
                <a:solidFill>
                  <a:srgbClr val="FFFF00"/>
                </a:solidFill>
                <a:latin typeface="Arial Black" pitchFamily="34" charset="0"/>
              </a:rPr>
              <a:t> feels</a:t>
            </a:r>
          </a:p>
          <a:p>
            <a:endParaRPr lang="en-US" sz="3200" dirty="0" smtClean="0">
              <a:latin typeface="Arial Black" pitchFamily="34" charset="0"/>
            </a:endParaRPr>
          </a:p>
          <a:p>
            <a:r>
              <a:rPr lang="en-US" sz="3200" dirty="0" smtClean="0">
                <a:latin typeface="Arial Black" pitchFamily="34" charset="0"/>
              </a:rPr>
              <a:t>We feel</a:t>
            </a:r>
          </a:p>
          <a:p>
            <a:endParaRPr lang="en-US" sz="3200" dirty="0" smtClean="0">
              <a:latin typeface="Arial Black" pitchFamily="34" charset="0"/>
            </a:endParaRPr>
          </a:p>
          <a:p>
            <a:r>
              <a:rPr lang="en-US" sz="3200" dirty="0" smtClean="0">
                <a:solidFill>
                  <a:srgbClr val="FFFF00"/>
                </a:solidFill>
                <a:latin typeface="Arial Black" pitchFamily="34" charset="0"/>
              </a:rPr>
              <a:t>They feel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059525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 Black" pitchFamily="34" charset="0"/>
              </a:rPr>
              <a:t>Me </a:t>
            </a:r>
            <a:r>
              <a:rPr lang="en-US" sz="3200" dirty="0" err="1" smtClean="0">
                <a:solidFill>
                  <a:srgbClr val="FFFF00"/>
                </a:solidFill>
                <a:latin typeface="Arial Black" pitchFamily="34" charset="0"/>
              </a:rPr>
              <a:t>s</a:t>
            </a:r>
            <a:r>
              <a:rPr lang="en-US" sz="3200" dirty="0" err="1" smtClean="0">
                <a:latin typeface="Arial Black" pitchFamily="34" charset="0"/>
              </a:rPr>
              <a:t>ie</a:t>
            </a:r>
            <a:r>
              <a:rPr lang="en-US" sz="3200" dirty="0" err="1" smtClean="0">
                <a:solidFill>
                  <a:srgbClr val="FFFF00"/>
                </a:solidFill>
                <a:latin typeface="Arial Black" pitchFamily="34" charset="0"/>
              </a:rPr>
              <a:t>nto</a:t>
            </a:r>
            <a:endParaRPr lang="en-US" sz="32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endParaRPr lang="en-US" sz="3200" dirty="0" smtClean="0"/>
          </a:p>
          <a:p>
            <a:r>
              <a:rPr lang="en-US" sz="3200" dirty="0" smtClean="0">
                <a:latin typeface="Arial Black" pitchFamily="34" charset="0"/>
              </a:rPr>
              <a:t>Te </a:t>
            </a:r>
            <a:r>
              <a:rPr lang="en-US" sz="3200" dirty="0" err="1" smtClean="0">
                <a:latin typeface="Arial Black" pitchFamily="34" charset="0"/>
              </a:rPr>
              <a:t>s</a:t>
            </a:r>
            <a:r>
              <a:rPr lang="en-US" sz="3200" dirty="0" err="1" smtClean="0">
                <a:solidFill>
                  <a:srgbClr val="FFFF00"/>
                </a:solidFill>
                <a:latin typeface="Arial Black" pitchFamily="34" charset="0"/>
              </a:rPr>
              <a:t>ie</a:t>
            </a:r>
            <a:r>
              <a:rPr lang="en-US" sz="3200" dirty="0" err="1" smtClean="0">
                <a:latin typeface="Arial Black" pitchFamily="34" charset="0"/>
              </a:rPr>
              <a:t>ntes</a:t>
            </a:r>
            <a:endParaRPr lang="en-US" sz="3200" dirty="0" smtClean="0">
              <a:latin typeface="Arial Black" pitchFamily="34" charset="0"/>
            </a:endParaRPr>
          </a:p>
          <a:p>
            <a:endParaRPr lang="en-US" sz="3200" dirty="0" smtClean="0">
              <a:latin typeface="Arial Black" pitchFamily="34" charset="0"/>
            </a:endParaRPr>
          </a:p>
          <a:p>
            <a:r>
              <a:rPr lang="en-US" sz="3200" dirty="0" smtClean="0">
                <a:solidFill>
                  <a:srgbClr val="FFFF00"/>
                </a:solidFill>
                <a:latin typeface="Arial Black" pitchFamily="34" charset="0"/>
              </a:rPr>
              <a:t>Se </a:t>
            </a:r>
            <a:r>
              <a:rPr lang="en-US" sz="3200" dirty="0" err="1" smtClean="0">
                <a:solidFill>
                  <a:srgbClr val="FFFF00"/>
                </a:solidFill>
                <a:latin typeface="Arial Black" pitchFamily="34" charset="0"/>
              </a:rPr>
              <a:t>s</a:t>
            </a:r>
            <a:r>
              <a:rPr lang="en-US" sz="3200" dirty="0" err="1" smtClean="0">
                <a:latin typeface="Arial Black" pitchFamily="34" charset="0"/>
              </a:rPr>
              <a:t>ie</a:t>
            </a:r>
            <a:r>
              <a:rPr lang="en-US" sz="3200" dirty="0" err="1" smtClean="0">
                <a:solidFill>
                  <a:srgbClr val="FFFF00"/>
                </a:solidFill>
                <a:latin typeface="Arial Black" pitchFamily="34" charset="0"/>
              </a:rPr>
              <a:t>nte</a:t>
            </a:r>
            <a:endParaRPr lang="en-US" sz="32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endParaRPr lang="en-US" sz="3200" dirty="0" smtClean="0">
              <a:latin typeface="Arial Black" pitchFamily="34" charset="0"/>
            </a:endParaRPr>
          </a:p>
          <a:p>
            <a:r>
              <a:rPr lang="en-US" sz="3200" dirty="0" err="1" smtClean="0">
                <a:latin typeface="Arial Black" pitchFamily="34" charset="0"/>
              </a:rPr>
              <a:t>Nos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sentimos</a:t>
            </a:r>
            <a:endParaRPr lang="en-US" sz="3200" dirty="0" smtClean="0">
              <a:latin typeface="Arial Black" pitchFamily="34" charset="0"/>
            </a:endParaRPr>
          </a:p>
          <a:p>
            <a:endParaRPr lang="en-US" sz="3200" dirty="0" smtClean="0">
              <a:latin typeface="Arial Black" pitchFamily="34" charset="0"/>
            </a:endParaRPr>
          </a:p>
          <a:p>
            <a:r>
              <a:rPr lang="en-US" sz="3200" dirty="0" smtClean="0">
                <a:solidFill>
                  <a:srgbClr val="FFFF00"/>
                </a:solidFill>
                <a:latin typeface="Arial Black" pitchFamily="34" charset="0"/>
              </a:rPr>
              <a:t>Se </a:t>
            </a:r>
            <a:r>
              <a:rPr lang="en-US" sz="3200" dirty="0" err="1" smtClean="0">
                <a:solidFill>
                  <a:srgbClr val="FFFF00"/>
                </a:solidFill>
                <a:latin typeface="Arial Black" pitchFamily="34" charset="0"/>
              </a:rPr>
              <a:t>s</a:t>
            </a:r>
            <a:r>
              <a:rPr lang="en-US" sz="3200" dirty="0" err="1" smtClean="0">
                <a:latin typeface="Arial Black" pitchFamily="34" charset="0"/>
              </a:rPr>
              <a:t>ie</a:t>
            </a:r>
            <a:r>
              <a:rPr lang="en-US" sz="3200" dirty="0" err="1" smtClean="0">
                <a:solidFill>
                  <a:srgbClr val="FFFF00"/>
                </a:solidFill>
                <a:latin typeface="Arial Black" pitchFamily="34" charset="0"/>
              </a:rPr>
              <a:t>nten</a:t>
            </a:r>
            <a:r>
              <a:rPr lang="en-US" sz="3200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endParaRPr lang="en-US" sz="3200" dirty="0">
              <a:solidFill>
                <a:srgbClr val="FFFF00"/>
              </a:solidFill>
              <a:latin typeface="Arial Black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86200" y="1219200"/>
            <a:ext cx="76200" cy="5410200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err="1" smtClean="0"/>
              <a:t>Vocabulario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9833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495800" cy="4434840"/>
          </a:xfrm>
        </p:spPr>
        <p:txBody>
          <a:bodyPr/>
          <a:lstStyle/>
          <a:p>
            <a:r>
              <a:rPr lang="es-MX" sz="3200" dirty="0" smtClean="0">
                <a:solidFill>
                  <a:srgbClr val="FFFF00"/>
                </a:solidFill>
                <a:latin typeface="Arial Black" pitchFamily="34" charset="0"/>
              </a:rPr>
              <a:t>Enfermo/a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n-US" dirty="0" smtClean="0"/>
          </a:p>
          <a:p>
            <a:r>
              <a:rPr lang="es-MX" sz="3600" dirty="0" smtClean="0">
                <a:solidFill>
                  <a:srgbClr val="FFFF00"/>
                </a:solidFill>
                <a:latin typeface="Arial Black" pitchFamily="34" charset="0"/>
              </a:rPr>
              <a:t>Preocupado/a</a:t>
            </a:r>
            <a:endParaRPr lang="en-US" sz="36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endParaRPr lang="en-US" dirty="0"/>
          </a:p>
        </p:txBody>
      </p:sp>
      <p:pic>
        <p:nvPicPr>
          <p:cNvPr id="38914" name="Picture 2" descr="https://encrypted-tbn3.google.com/images?q=tbn:ANd9GcQIoZp7M1Pm15D2HhY3Cjqx3n4HVqGuJAQiQgLEXGhZAsKVCeU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371600"/>
            <a:ext cx="2066925" cy="22860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38916" name="Picture 4" descr="https://encrypted-tbn3.google.com/images?q=tbn:ANd9GcTL7TB2DPmKOgR63W_SwoodWv3mNv_-YvM8oj37Tv9jzI4FN8STC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657600"/>
            <a:ext cx="1743075" cy="26193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cxnSp>
        <p:nvCxnSpPr>
          <p:cNvPr id="8" name="Straight Connector 7"/>
          <p:cNvCxnSpPr/>
          <p:nvPr/>
        </p:nvCxnSpPr>
        <p:spPr>
          <a:xfrm>
            <a:off x="4572000" y="1524000"/>
            <a:ext cx="76200" cy="4724400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4038600" cy="5592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038600" cy="5669125"/>
          </a:xfrm>
        </p:spPr>
        <p:txBody>
          <a:bodyPr/>
          <a:lstStyle/>
          <a:p>
            <a:r>
              <a:rPr lang="es-MX" sz="3200" dirty="0" smtClean="0">
                <a:solidFill>
                  <a:srgbClr val="FFFF00"/>
                </a:solidFill>
                <a:latin typeface="Arial Black" pitchFamily="34" charset="0"/>
              </a:rPr>
              <a:t>Aburrido/a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n-US" dirty="0" smtClean="0"/>
          </a:p>
          <a:p>
            <a:r>
              <a:rPr lang="es-MX" sz="3200" dirty="0" smtClean="0">
                <a:solidFill>
                  <a:srgbClr val="FFFF00"/>
                </a:solidFill>
                <a:latin typeface="Arial Black" pitchFamily="34" charset="0"/>
              </a:rPr>
              <a:t>Ocupado/a</a:t>
            </a:r>
            <a:endParaRPr lang="en-US" sz="32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endParaRPr lang="en-US" dirty="0"/>
          </a:p>
        </p:txBody>
      </p:sp>
      <p:pic>
        <p:nvPicPr>
          <p:cNvPr id="41986" name="Picture 2" descr="https://encrypted-tbn1.google.com/images?q=tbn:ANd9GcR62znf7mXx2sU51y7-jhrxWhiD8KEqYDGd4marDklxAaA2iMtAQ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838200"/>
            <a:ext cx="2247900" cy="20383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1988" name="Picture 4" descr="https://encrypted-tbn3.google.com/images?q=tbn:ANd9GcRgyhdJoTcttM5uhO0wRUtCWxDw_P9i-VAkyu69WWIaAtLCv1Q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429000"/>
            <a:ext cx="2543175" cy="21768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cxnSp>
        <p:nvCxnSpPr>
          <p:cNvPr id="7" name="Straight Connector 6"/>
          <p:cNvCxnSpPr/>
          <p:nvPr/>
        </p:nvCxnSpPr>
        <p:spPr>
          <a:xfrm>
            <a:off x="4495800" y="838200"/>
            <a:ext cx="76200" cy="5257800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0"/>
            <a:ext cx="4038600" cy="6354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57200"/>
            <a:ext cx="4038600" cy="5897725"/>
          </a:xfrm>
        </p:spPr>
        <p:txBody>
          <a:bodyPr/>
          <a:lstStyle/>
          <a:p>
            <a:r>
              <a:rPr lang="es-MX" sz="4400" dirty="0" smtClean="0">
                <a:solidFill>
                  <a:srgbClr val="FFFF00"/>
                </a:solidFill>
                <a:latin typeface="Arial Black" pitchFamily="34" charset="0"/>
                <a:ea typeface="KaiTi" pitchFamily="49" charset="-122"/>
              </a:rPr>
              <a:t>Contento/a</a:t>
            </a:r>
          </a:p>
          <a:p>
            <a:endParaRPr lang="es-MX" sz="4400" dirty="0" smtClean="0">
              <a:solidFill>
                <a:srgbClr val="FFFF00"/>
              </a:solidFill>
              <a:latin typeface="Arial Black" pitchFamily="34" charset="0"/>
              <a:ea typeface="KaiTi" pitchFamily="49" charset="-122"/>
            </a:endParaRPr>
          </a:p>
          <a:p>
            <a:endParaRPr lang="en-US" sz="4400" dirty="0" smtClean="0">
              <a:solidFill>
                <a:srgbClr val="FFFF00"/>
              </a:solidFill>
              <a:latin typeface="Arial Black" pitchFamily="34" charset="0"/>
              <a:ea typeface="KaiTi" pitchFamily="49" charset="-122"/>
            </a:endParaRPr>
          </a:p>
          <a:p>
            <a:r>
              <a:rPr lang="es-MX" sz="4400" dirty="0" smtClean="0">
                <a:solidFill>
                  <a:srgbClr val="FFFF00"/>
                </a:solidFill>
                <a:latin typeface="Arial Black" pitchFamily="34" charset="0"/>
                <a:ea typeface="KaiTi" pitchFamily="49" charset="-122"/>
              </a:rPr>
              <a:t>Cansado/a</a:t>
            </a:r>
          </a:p>
          <a:p>
            <a:endParaRPr lang="es-MX" sz="4400" dirty="0" smtClean="0">
              <a:solidFill>
                <a:srgbClr val="FFFF00"/>
              </a:solidFill>
              <a:latin typeface="Arial Black" pitchFamily="34" charset="0"/>
              <a:ea typeface="KaiTi" pitchFamily="49" charset="-122"/>
            </a:endParaRPr>
          </a:p>
          <a:p>
            <a:endParaRPr lang="en-US" sz="4400" dirty="0" smtClean="0">
              <a:solidFill>
                <a:srgbClr val="FFFF00"/>
              </a:solidFill>
              <a:latin typeface="Arial Black" pitchFamily="34" charset="0"/>
              <a:ea typeface="KaiTi" pitchFamily="49" charset="-122"/>
            </a:endParaRPr>
          </a:p>
          <a:p>
            <a:r>
              <a:rPr lang="es-MX" sz="4400" dirty="0" smtClean="0">
                <a:solidFill>
                  <a:srgbClr val="FFFF00"/>
                </a:solidFill>
                <a:latin typeface="Arial Black" pitchFamily="34" charset="0"/>
                <a:ea typeface="KaiTi" pitchFamily="49" charset="-122"/>
              </a:rPr>
              <a:t>Enfadado/a</a:t>
            </a:r>
            <a:endParaRPr lang="en-US" sz="4400" dirty="0" smtClean="0">
              <a:solidFill>
                <a:srgbClr val="FFFF00"/>
              </a:solidFill>
              <a:latin typeface="Arial Black" pitchFamily="34" charset="0"/>
              <a:ea typeface="KaiTi" pitchFamily="49" charset="-122"/>
            </a:endParaRPr>
          </a:p>
          <a:p>
            <a:endParaRPr lang="en-US" dirty="0"/>
          </a:p>
        </p:txBody>
      </p:sp>
      <p:pic>
        <p:nvPicPr>
          <p:cNvPr id="43012" name="Picture 4" descr="https://encrypted-tbn1.google.com/images?q=tbn:ANd9GcSqOul16b8nsIia7r0kLB0OlLttgUQ-stnfseheSK_Vgs4bKDX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438400"/>
            <a:ext cx="2143125" cy="21431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3014" name="Picture 6" descr="https://encrypted-tbn1.google.com/images?q=tbn:ANd9GcTRqg_3Vbvownx_Bp3mUzrYzaQkOKU03ObxGcZGc6FjXHzFk1J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648200"/>
            <a:ext cx="2619375" cy="17430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3016" name="Picture 8" descr="https://encrypted-tbn0.google.com/images?q=tbn:ANd9GcTszY6_iBO96M0JXk_ftRgYmR3v0KgrmasYZpDgEc4Bd5uV9IQ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533400"/>
            <a:ext cx="2505075" cy="1828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cxnSp>
        <p:nvCxnSpPr>
          <p:cNvPr id="9" name="Straight Connector 8"/>
          <p:cNvCxnSpPr/>
          <p:nvPr/>
        </p:nvCxnSpPr>
        <p:spPr>
          <a:xfrm>
            <a:off x="4648200" y="609600"/>
            <a:ext cx="76200" cy="5867400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6050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495800" cy="6050125"/>
          </a:xfrm>
        </p:spPr>
        <p:txBody>
          <a:bodyPr/>
          <a:lstStyle/>
          <a:p>
            <a:r>
              <a:rPr lang="es-MX" sz="3600" dirty="0" smtClean="0">
                <a:solidFill>
                  <a:srgbClr val="FFFF00"/>
                </a:solidFill>
                <a:latin typeface="Arial Black" pitchFamily="34" charset="0"/>
              </a:rPr>
              <a:t>Triste</a:t>
            </a:r>
          </a:p>
          <a:p>
            <a:endParaRPr lang="es-MX" sz="36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endParaRPr lang="en-US" sz="36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es-MX" sz="3600" dirty="0" smtClean="0">
                <a:solidFill>
                  <a:srgbClr val="FFFF00"/>
                </a:solidFill>
                <a:latin typeface="Arial Black" pitchFamily="34" charset="0"/>
              </a:rPr>
              <a:t>De buen humor</a:t>
            </a:r>
          </a:p>
          <a:p>
            <a:endParaRPr lang="es-MX" sz="36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endParaRPr lang="en-US" sz="36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endParaRPr lang="en-US" sz="36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es-MX" sz="3600" dirty="0" smtClean="0">
                <a:solidFill>
                  <a:srgbClr val="FFFF00"/>
                </a:solidFill>
                <a:latin typeface="Arial Black" pitchFamily="34" charset="0"/>
              </a:rPr>
              <a:t>De mal humor</a:t>
            </a:r>
            <a:endParaRPr lang="en-US" sz="36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endParaRPr lang="en-US" dirty="0"/>
          </a:p>
        </p:txBody>
      </p:sp>
      <p:pic>
        <p:nvPicPr>
          <p:cNvPr id="44034" name="Picture 2" descr="https://encrypted-tbn1.google.com/images?q=tbn:ANd9GcT7h2J68-3zE-PWWeP2gt0eDE5WlS6mn3FWB5g1nHDL5tlhPJFof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2143125" cy="21431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4036" name="Picture 4" descr="https://encrypted-tbn3.google.com/images?q=tbn:ANd9GcRAFMZztTXYy2E0CV-tll2-dRrM_s6OgwG_1ztj9bUKIp2DUC5Xb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133600"/>
            <a:ext cx="1905000" cy="24003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4038" name="Picture 6" descr="https://encrypted-tbn2.google.com/images?q=tbn:ANd9GcQbk_-1wnzW1uUhBX7vvLwZUv6jhL6lAxZoQ26zUg_stwuQV7O3E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4343400"/>
            <a:ext cx="1638300" cy="21907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cxnSp>
        <p:nvCxnSpPr>
          <p:cNvPr id="10" name="Straight Connector 9"/>
          <p:cNvCxnSpPr/>
          <p:nvPr/>
        </p:nvCxnSpPr>
        <p:spPr>
          <a:xfrm>
            <a:off x="4648200" y="228600"/>
            <a:ext cx="0" cy="6172200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57200"/>
            <a:ext cx="4038600" cy="58977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57200"/>
            <a:ext cx="4038600" cy="5897725"/>
          </a:xfrm>
        </p:spPr>
        <p:txBody>
          <a:bodyPr/>
          <a:lstStyle/>
          <a:p>
            <a:pPr>
              <a:buNone/>
            </a:pPr>
            <a:endParaRPr lang="es-MX" sz="32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es-MX" sz="3200" dirty="0" smtClean="0">
                <a:solidFill>
                  <a:srgbClr val="FFFF00"/>
                </a:solidFill>
                <a:latin typeface="Arial Black" pitchFamily="34" charset="0"/>
              </a:rPr>
              <a:t>Deprimido/a</a:t>
            </a:r>
          </a:p>
          <a:p>
            <a:endParaRPr lang="es-MX" sz="32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endParaRPr lang="es-MX" sz="32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endParaRPr lang="en-US" sz="32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es-MX" sz="3200" dirty="0" smtClean="0">
                <a:solidFill>
                  <a:srgbClr val="FFFF00"/>
                </a:solidFill>
                <a:latin typeface="Arial Black" pitchFamily="34" charset="0"/>
              </a:rPr>
              <a:t>Emocionado/a</a:t>
            </a:r>
            <a:endParaRPr lang="en-US" sz="32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endParaRPr lang="en-US" dirty="0"/>
          </a:p>
        </p:txBody>
      </p:sp>
      <p:pic>
        <p:nvPicPr>
          <p:cNvPr id="45058" name="Picture 2" descr="https://encrypted-tbn2.google.com/images?q=tbn:ANd9GcToP7Ufgp-zWETLvLo_mO3UzF4qg8BzPsxvkjhDFD_7vGKDReNrF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1" y="381000"/>
            <a:ext cx="2286000" cy="22860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5060" name="Picture 4" descr="https://encrypted-tbn3.google.com/images?q=tbn:ANd9GcS5Ue3apJdFR0h-7tyTsK-rAlSCidPU145O0QTAQnHz0QzyQYf71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429000"/>
            <a:ext cx="2143125" cy="21431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cxnSp>
        <p:nvCxnSpPr>
          <p:cNvPr id="7" name="Straight Connector 6"/>
          <p:cNvCxnSpPr/>
          <p:nvPr/>
        </p:nvCxnSpPr>
        <p:spPr>
          <a:xfrm>
            <a:off x="4648200" y="457200"/>
            <a:ext cx="0" cy="6172200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sz="4000" dirty="0" smtClean="0">
                <a:solidFill>
                  <a:srgbClr val="FFFF00"/>
                </a:solidFill>
                <a:latin typeface="Arial Black" pitchFamily="34" charset="0"/>
              </a:rPr>
              <a:t>Feliz</a:t>
            </a:r>
          </a:p>
          <a:p>
            <a:endParaRPr lang="es-MX" sz="40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endParaRPr lang="en-US" sz="40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es-MX" sz="4000" dirty="0" smtClean="0">
                <a:solidFill>
                  <a:srgbClr val="FFFF00"/>
                </a:solidFill>
                <a:latin typeface="Arial Black" pitchFamily="34" charset="0"/>
              </a:rPr>
              <a:t>Tranquilo/a</a:t>
            </a:r>
            <a:endParaRPr lang="en-US" sz="40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endParaRPr lang="en-US" dirty="0"/>
          </a:p>
        </p:txBody>
      </p:sp>
      <p:pic>
        <p:nvPicPr>
          <p:cNvPr id="46082" name="Picture 2" descr="https://encrypted-tbn3.google.com/images?q=tbn:ANd9GcR1P_uhTZJdEmJ2EUQ7tGsP0FDI98s1gNjpfWHdHG8rzrOjdXB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447800"/>
            <a:ext cx="2466975" cy="18478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6084" name="Picture 4" descr="https://encrypted-tbn2.google.com/images?q=tbn:ANd9GcQxt_6x7riPu1AtN9N7UpdOmpRp1VgxMvr_xpvdgZ_--76n4z9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505200"/>
            <a:ext cx="2143125" cy="21431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cxnSp>
        <p:nvCxnSpPr>
          <p:cNvPr id="7" name="Straight Connector 6"/>
          <p:cNvCxnSpPr/>
          <p:nvPr/>
        </p:nvCxnSpPr>
        <p:spPr>
          <a:xfrm>
            <a:off x="4648200" y="1447800"/>
            <a:ext cx="76200" cy="5181600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</TotalTime>
  <Words>86</Words>
  <Application>Microsoft Office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Talking About How You’re Feeling </vt:lpstr>
      <vt:lpstr>  To ask someone how they are feeling say:</vt:lpstr>
      <vt:lpstr>Verb Sentirse (Reflexive Verb and stem changer) </vt:lpstr>
      <vt:lpstr>Vocabulario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About How You’re Feeling</dc:title>
  <dc:creator>Ricardo Romo</dc:creator>
  <cp:lastModifiedBy>Dianna V. Serrato</cp:lastModifiedBy>
  <cp:revision>4</cp:revision>
  <dcterms:created xsi:type="dcterms:W3CDTF">2012-09-16T16:31:23Z</dcterms:created>
  <dcterms:modified xsi:type="dcterms:W3CDTF">2012-09-17T20:05:38Z</dcterms:modified>
</cp:coreProperties>
</file>