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4" r:id="rId6"/>
    <p:sldId id="259" r:id="rId7"/>
    <p:sldId id="261" r:id="rId8"/>
    <p:sldId id="262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A7F3-3DA9-4514-A0B2-F98E47D9A32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F875-3870-4217-BCC6-99BEDF612CB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A7F3-3DA9-4514-A0B2-F98E47D9A32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F875-3870-4217-BCC6-99BEDF612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A7F3-3DA9-4514-A0B2-F98E47D9A32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F875-3870-4217-BCC6-99BEDF612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A7F3-3DA9-4514-A0B2-F98E47D9A32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F875-3870-4217-BCC6-99BEDF612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A7F3-3DA9-4514-A0B2-F98E47D9A32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F875-3870-4217-BCC6-99BEDF612CB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A7F3-3DA9-4514-A0B2-F98E47D9A32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F875-3870-4217-BCC6-99BEDF612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A7F3-3DA9-4514-A0B2-F98E47D9A32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F875-3870-4217-BCC6-99BEDF612C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A7F3-3DA9-4514-A0B2-F98E47D9A32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F875-3870-4217-BCC6-99BEDF612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A7F3-3DA9-4514-A0B2-F98E47D9A32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F875-3870-4217-BCC6-99BEDF612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A7F3-3DA9-4514-A0B2-F98E47D9A32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F875-3870-4217-BCC6-99BEDF612C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A7F3-3DA9-4514-A0B2-F98E47D9A32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F875-3870-4217-BCC6-99BEDF612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C3DA7F3-3DA9-4514-A0B2-F98E47D9A32E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2F8F875-3870-4217-BCC6-99BEDF612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Telling at what time something happens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4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show possession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 Spanish to show that something belongs to someone </a:t>
            </a:r>
            <a:r>
              <a:rPr lang="en-US" dirty="0" smtClean="0"/>
              <a:t>use:</a:t>
            </a:r>
          </a:p>
          <a:p>
            <a:endParaRPr lang="en-US" dirty="0"/>
          </a:p>
          <a:p>
            <a:r>
              <a:rPr lang="en-US" dirty="0" smtClean="0"/>
              <a:t>David’s shoes.</a:t>
            </a:r>
          </a:p>
          <a:p>
            <a:r>
              <a:rPr lang="en-US" dirty="0" smtClean="0"/>
              <a:t>Eva’s classes.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the equivalent of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‘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 </a:t>
            </a:r>
            <a:r>
              <a:rPr lang="en-US" dirty="0">
                <a:solidFill>
                  <a:schemeClr val="accent3"/>
                </a:solidFill>
              </a:rPr>
              <a:t>(apostrophe s) </a:t>
            </a:r>
            <a:r>
              <a:rPr lang="en-US" dirty="0"/>
              <a:t>in English.</a:t>
            </a:r>
          </a:p>
          <a:p>
            <a:endParaRPr lang="en-US" dirty="0" smtClean="0"/>
          </a:p>
          <a:p>
            <a:r>
              <a:rPr lang="es-ES" dirty="0"/>
              <a:t>Los zapatos de </a:t>
            </a:r>
            <a:r>
              <a:rPr lang="es-ES" dirty="0" smtClean="0"/>
              <a:t>David.</a:t>
            </a:r>
            <a:endParaRPr lang="es-ES" dirty="0"/>
          </a:p>
          <a:p>
            <a:r>
              <a:rPr lang="es-ES" dirty="0"/>
              <a:t>Las clases de </a:t>
            </a:r>
            <a:r>
              <a:rPr lang="es-ES" dirty="0" smtClean="0"/>
              <a:t>Eva.</a:t>
            </a:r>
            <a:endParaRPr lang="es-ES" dirty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267200" y="1295400"/>
            <a:ext cx="76200" cy="556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05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and el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00B0F0"/>
                </a:solidFill>
              </a:rPr>
              <a:t>de</a:t>
            </a:r>
            <a:r>
              <a:rPr lang="es-ES" dirty="0" smtClean="0"/>
              <a:t> and </a:t>
            </a:r>
            <a:r>
              <a:rPr lang="es-ES" dirty="0" smtClean="0">
                <a:solidFill>
                  <a:srgbClr val="00B0F0"/>
                </a:solidFill>
              </a:rPr>
              <a:t>el </a:t>
            </a:r>
            <a:r>
              <a:rPr lang="es-ES" dirty="0" err="1" smtClean="0"/>
              <a:t>next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eachother</a:t>
            </a:r>
            <a:r>
              <a:rPr lang="es-ES" dirty="0" smtClean="0"/>
              <a:t>. </a:t>
            </a:r>
          </a:p>
          <a:p>
            <a:endParaRPr lang="es-ES" dirty="0" smtClean="0"/>
          </a:p>
          <a:p>
            <a:endParaRPr lang="es-ES" dirty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professors</a:t>
            </a:r>
            <a:r>
              <a:rPr lang="es-ES" dirty="0" smtClean="0"/>
              <a:t> </a:t>
            </a:r>
            <a:r>
              <a:rPr lang="es-ES" dirty="0" err="1" smtClean="0"/>
              <a:t>dog</a:t>
            </a: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director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school</a:t>
            </a:r>
            <a:r>
              <a:rPr lang="es-ES" dirty="0" smtClean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De</a:t>
            </a:r>
            <a:r>
              <a:rPr lang="en-US" dirty="0"/>
              <a:t> combines with </a:t>
            </a:r>
            <a:r>
              <a:rPr lang="en-US" dirty="0">
                <a:solidFill>
                  <a:srgbClr val="00B0F0"/>
                </a:solidFill>
              </a:rPr>
              <a:t>el</a:t>
            </a:r>
            <a:r>
              <a:rPr lang="en-US" dirty="0"/>
              <a:t> to form the contraction </a:t>
            </a:r>
            <a:r>
              <a:rPr lang="en-US" dirty="0" smtClean="0">
                <a:solidFill>
                  <a:srgbClr val="00B0F0"/>
                </a:solidFill>
              </a:rPr>
              <a:t>del</a:t>
            </a:r>
          </a:p>
          <a:p>
            <a:endParaRPr lang="en-US" b="1" dirty="0">
              <a:solidFill>
                <a:srgbClr val="00B0F0"/>
              </a:solidFill>
            </a:endParaRPr>
          </a:p>
          <a:p>
            <a:r>
              <a:rPr lang="en-US" dirty="0"/>
              <a:t>El </a:t>
            </a:r>
            <a:r>
              <a:rPr lang="en-US" dirty="0" err="1"/>
              <a:t>perro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del </a:t>
            </a:r>
            <a:r>
              <a:rPr lang="en-US" dirty="0" err="1"/>
              <a:t>profesor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directora</a:t>
            </a: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del </a:t>
            </a:r>
            <a:r>
              <a:rPr lang="en-US" dirty="0" err="1"/>
              <a:t>colegio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cxnSp>
        <p:nvCxnSpPr>
          <p:cNvPr id="6" name="Straight Connector 5"/>
          <p:cNvCxnSpPr>
            <a:stCxn id="2" idx="2"/>
          </p:cNvCxnSpPr>
          <p:nvPr/>
        </p:nvCxnSpPr>
        <p:spPr>
          <a:xfrm>
            <a:off x="4572000" y="1524000"/>
            <a:ext cx="76200" cy="533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47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352800" cy="4038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To ask what time something happens, ask: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pPr marL="114300" indent="0">
              <a:buNone/>
            </a:pP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algn="ctr"/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¿A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hora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 smtClean="0"/>
              <a:t>….?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Examples: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ES" dirty="0"/>
              <a:t>¿A qué hora es la clase?</a:t>
            </a:r>
          </a:p>
          <a:p>
            <a:r>
              <a:rPr lang="es-ES" dirty="0"/>
              <a:t>¿A qué hora es el almuerzo?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91000"/>
            <a:ext cx="1952625" cy="1535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67200" y="609600"/>
            <a:ext cx="76200" cy="624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39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answer, say: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4800" dirty="0"/>
              <a:t> </a:t>
            </a:r>
            <a:r>
              <a:rPr lang="en-US" sz="4800" dirty="0" smtClean="0"/>
              <a:t>    </a:t>
            </a:r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rgbClr val="00B0F0"/>
                </a:solidFill>
              </a:rPr>
              <a:t>Es a las</a:t>
            </a:r>
            <a:r>
              <a:rPr lang="es-ES" dirty="0"/>
              <a:t>…./</a:t>
            </a:r>
            <a:r>
              <a:rPr lang="es-ES" dirty="0">
                <a:solidFill>
                  <a:srgbClr val="FF0000"/>
                </a:solidFill>
              </a:rPr>
              <a:t>Es a </a:t>
            </a:r>
            <a:r>
              <a:rPr lang="es-ES" dirty="0" smtClean="0">
                <a:solidFill>
                  <a:srgbClr val="FF0000"/>
                </a:solidFill>
              </a:rPr>
              <a:t>la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Es a las tres de la tarde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>
                <a:solidFill>
                  <a:srgbClr val="FF0000"/>
                </a:solidFill>
              </a:rPr>
              <a:t>Es a la</a:t>
            </a:r>
            <a:r>
              <a:rPr lang="es-ES" dirty="0"/>
              <a:t> una menos cuarto.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3600"/>
            <a:ext cx="1374987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857" y="3733800"/>
            <a:ext cx="1450872" cy="1450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648200" y="9144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5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943600"/>
          </a:xfrm>
        </p:spPr>
        <p:txBody>
          <a:bodyPr/>
          <a:lstStyle/>
          <a:p>
            <a:pPr algn="r"/>
            <a:r>
              <a:rPr lang="en-US" sz="3200" dirty="0" smtClean="0"/>
              <a:t>De la </a:t>
            </a:r>
            <a:r>
              <a:rPr lang="en-US" sz="3200" dirty="0" err="1" smtClean="0"/>
              <a:t>mañana</a:t>
            </a:r>
            <a:r>
              <a:rPr lang="en-US" sz="3200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r"/>
            <a:r>
              <a:rPr lang="en-US" sz="3600" dirty="0" smtClean="0"/>
              <a:t>De la </a:t>
            </a:r>
            <a:r>
              <a:rPr lang="en-US" sz="3600" dirty="0" err="1" smtClean="0"/>
              <a:t>tarde</a:t>
            </a:r>
            <a:endParaRPr lang="en-US" sz="3600" dirty="0" smtClean="0"/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algn="r"/>
            <a:r>
              <a:rPr lang="en-US" sz="3600" dirty="0" smtClean="0"/>
              <a:t>De la </a:t>
            </a:r>
            <a:r>
              <a:rPr lang="en-US" sz="3600" dirty="0" err="1" smtClean="0"/>
              <a:t>noche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6203"/>
            <a:ext cx="190500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69" y="236986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069" y="4191000"/>
            <a:ext cx="21336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4419600" y="376203"/>
            <a:ext cx="76200" cy="6481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50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53" y="2672834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err="1"/>
              <a:t>Practica</a:t>
            </a:r>
            <a:r>
              <a:rPr lang="en-US" sz="8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8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864608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¿A </a:t>
            </a:r>
            <a:r>
              <a:rPr lang="en-US" sz="4000" dirty="0" err="1"/>
              <a:t>qué</a:t>
            </a:r>
            <a:r>
              <a:rPr lang="en-US" sz="4000" dirty="0"/>
              <a:t> </a:t>
            </a:r>
            <a:r>
              <a:rPr lang="en-US" sz="4000" dirty="0" err="1"/>
              <a:t>hora</a:t>
            </a:r>
            <a:r>
              <a:rPr lang="en-US" sz="4000" dirty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la </a:t>
            </a:r>
            <a:r>
              <a:rPr lang="en-US" sz="4000" dirty="0" err="1" smtClean="0"/>
              <a:t>clase</a:t>
            </a:r>
            <a:r>
              <a:rPr lang="en-US" sz="4000" dirty="0" smtClean="0"/>
              <a:t> de </a:t>
            </a:r>
            <a:r>
              <a:rPr lang="en-US" sz="4000" dirty="0" err="1" smtClean="0"/>
              <a:t>español</a:t>
            </a:r>
            <a:r>
              <a:rPr lang="en-US" sz="4000" dirty="0" smtClean="0"/>
              <a:t>?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11:30      A.M.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</a:rPr>
              <a:t>Es</a:t>
            </a:r>
            <a:r>
              <a:rPr lang="en-US" sz="4000" dirty="0" smtClean="0">
                <a:solidFill>
                  <a:srgbClr val="0070C0"/>
                </a:solidFill>
              </a:rPr>
              <a:t> a </a:t>
            </a:r>
            <a:r>
              <a:rPr lang="en-US" sz="4000" dirty="0" err="1" smtClean="0">
                <a:solidFill>
                  <a:srgbClr val="0070C0"/>
                </a:solidFill>
              </a:rPr>
              <a:t>las</a:t>
            </a:r>
            <a:r>
              <a:rPr lang="en-US" sz="4000" dirty="0" smtClean="0">
                <a:solidFill>
                  <a:srgbClr val="0070C0"/>
                </a:solidFill>
              </a:rPr>
              <a:t> once y media de la </a:t>
            </a:r>
            <a:r>
              <a:rPr lang="en-US" sz="4000" dirty="0" err="1" smtClean="0">
                <a:solidFill>
                  <a:srgbClr val="0070C0"/>
                </a:solidFill>
              </a:rPr>
              <a:t>mañana</a:t>
            </a:r>
            <a:r>
              <a:rPr lang="en-US" sz="4000" dirty="0" smtClean="0">
                <a:solidFill>
                  <a:srgbClr val="0070C0"/>
                </a:solidFill>
              </a:rPr>
              <a:t> .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33528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958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4000" dirty="0"/>
              <a:t>¿A qué hora es la clase de </a:t>
            </a:r>
            <a:r>
              <a:rPr lang="es-ES" sz="4000" dirty="0" smtClean="0"/>
              <a:t>arte?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         2:45 P.M.</a:t>
            </a:r>
            <a:endParaRPr lang="es-E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err="1" smtClean="0">
                <a:solidFill>
                  <a:srgbClr val="0070C0"/>
                </a:solidFill>
              </a:rPr>
              <a:t>Es</a:t>
            </a:r>
            <a:r>
              <a:rPr lang="en-US" sz="4000" dirty="0" smtClean="0">
                <a:solidFill>
                  <a:srgbClr val="0070C0"/>
                </a:solidFill>
              </a:rPr>
              <a:t> a </a:t>
            </a:r>
            <a:r>
              <a:rPr lang="en-US" sz="4000" dirty="0" err="1" smtClean="0">
                <a:solidFill>
                  <a:srgbClr val="0070C0"/>
                </a:solidFill>
              </a:rPr>
              <a:t>las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tres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menos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cuarto</a:t>
            </a:r>
            <a:r>
              <a:rPr lang="en-US" sz="4000" dirty="0" smtClean="0">
                <a:solidFill>
                  <a:srgbClr val="0070C0"/>
                </a:solidFill>
              </a:rPr>
              <a:t> de la </a:t>
            </a:r>
            <a:r>
              <a:rPr lang="en-US" sz="4000" dirty="0" err="1" smtClean="0">
                <a:solidFill>
                  <a:srgbClr val="0070C0"/>
                </a:solidFill>
              </a:rPr>
              <a:t>tarde</a:t>
            </a:r>
            <a:r>
              <a:rPr lang="en-US" sz="4000" dirty="0" smtClean="0">
                <a:solidFill>
                  <a:srgbClr val="0070C0"/>
                </a:solidFill>
              </a:rPr>
              <a:t>. 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95" y="35052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76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940808"/>
          </a:xfrm>
        </p:spPr>
        <p:txBody>
          <a:bodyPr>
            <a:normAutofit/>
          </a:bodyPr>
          <a:lstStyle/>
          <a:p>
            <a:pPr lvl="0">
              <a:buClr>
                <a:srgbClr val="2DA2BF"/>
              </a:buClr>
            </a:pPr>
            <a:r>
              <a:rPr lang="en-US" sz="4000" dirty="0">
                <a:solidFill>
                  <a:prstClr val="black"/>
                </a:solidFill>
              </a:rPr>
              <a:t>¿A </a:t>
            </a:r>
            <a:r>
              <a:rPr lang="en-US" sz="4000" dirty="0" err="1">
                <a:solidFill>
                  <a:prstClr val="black"/>
                </a:solidFill>
              </a:rPr>
              <a:t>qué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en-US" sz="4000" dirty="0" err="1">
                <a:solidFill>
                  <a:prstClr val="black"/>
                </a:solidFill>
              </a:rPr>
              <a:t>hora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en-US" sz="4000" dirty="0" err="1">
                <a:solidFill>
                  <a:prstClr val="black"/>
                </a:solidFill>
              </a:rPr>
              <a:t>es</a:t>
            </a:r>
            <a:r>
              <a:rPr lang="en-US" sz="4000" dirty="0">
                <a:solidFill>
                  <a:prstClr val="black"/>
                </a:solidFill>
              </a:rPr>
              <a:t> la </a:t>
            </a:r>
            <a:r>
              <a:rPr lang="en-US" sz="4000" dirty="0" err="1">
                <a:solidFill>
                  <a:prstClr val="black"/>
                </a:solidFill>
              </a:rPr>
              <a:t>clase</a:t>
            </a:r>
            <a:r>
              <a:rPr lang="en-US" sz="4000" dirty="0">
                <a:solidFill>
                  <a:prstClr val="black"/>
                </a:solidFill>
              </a:rPr>
              <a:t> de </a:t>
            </a:r>
            <a:r>
              <a:rPr lang="en-US" sz="4000" dirty="0" err="1" smtClean="0">
                <a:solidFill>
                  <a:prstClr val="black"/>
                </a:solidFill>
              </a:rPr>
              <a:t>ciencias</a:t>
            </a:r>
            <a:r>
              <a:rPr lang="en-US" sz="4000" dirty="0" smtClean="0">
                <a:solidFill>
                  <a:prstClr val="black"/>
                </a:solidFill>
              </a:rPr>
              <a:t>? </a:t>
            </a:r>
          </a:p>
          <a:p>
            <a:pPr lvl="0">
              <a:buClr>
                <a:srgbClr val="2DA2BF"/>
              </a:buClr>
            </a:pPr>
            <a:endParaRPr lang="en-US" sz="4000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endParaRPr lang="en-US" sz="4000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endParaRPr lang="en-US" sz="4000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en-US" sz="4000" dirty="0" smtClean="0">
                <a:solidFill>
                  <a:prstClr val="black"/>
                </a:solidFill>
              </a:rPr>
              <a:t>   8:15  A.M.</a:t>
            </a:r>
            <a:endParaRPr lang="en-US" sz="4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</a:rPr>
              <a:t>Es</a:t>
            </a:r>
            <a:r>
              <a:rPr lang="en-US" sz="4000" dirty="0" smtClean="0">
                <a:solidFill>
                  <a:srgbClr val="0070C0"/>
                </a:solidFill>
              </a:rPr>
              <a:t> a </a:t>
            </a:r>
            <a:r>
              <a:rPr lang="en-US" sz="4000" dirty="0" err="1" smtClean="0">
                <a:solidFill>
                  <a:srgbClr val="0070C0"/>
                </a:solidFill>
              </a:rPr>
              <a:t>las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ocho</a:t>
            </a:r>
            <a:r>
              <a:rPr lang="en-US" sz="4000" dirty="0" smtClean="0">
                <a:solidFill>
                  <a:srgbClr val="0070C0"/>
                </a:solidFill>
              </a:rPr>
              <a:t> y </a:t>
            </a:r>
            <a:r>
              <a:rPr lang="en-US" sz="4000" dirty="0" err="1" smtClean="0">
                <a:solidFill>
                  <a:srgbClr val="0070C0"/>
                </a:solidFill>
              </a:rPr>
              <a:t>cuarto</a:t>
            </a:r>
            <a:r>
              <a:rPr lang="en-US" sz="4000" dirty="0" smtClean="0">
                <a:solidFill>
                  <a:srgbClr val="0070C0"/>
                </a:solidFill>
              </a:rPr>
              <a:t> de la </a:t>
            </a:r>
            <a:r>
              <a:rPr lang="en-US" sz="4000" dirty="0" err="1" smtClean="0">
                <a:solidFill>
                  <a:srgbClr val="0070C0"/>
                </a:solidFill>
              </a:rPr>
              <a:t>mañana</a:t>
            </a:r>
            <a:r>
              <a:rPr lang="en-US" sz="4000" dirty="0" smtClean="0">
                <a:solidFill>
                  <a:srgbClr val="0070C0"/>
                </a:solidFill>
              </a:rPr>
              <a:t>. 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45" y="35052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678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000" dirty="0"/>
              <a:t>¿A </a:t>
            </a:r>
            <a:r>
              <a:rPr lang="en-US" sz="4000" dirty="0" err="1"/>
              <a:t>qué</a:t>
            </a:r>
            <a:r>
              <a:rPr lang="en-US" sz="4000" dirty="0"/>
              <a:t> </a:t>
            </a:r>
            <a:r>
              <a:rPr lang="en-US" sz="4000" dirty="0" err="1"/>
              <a:t>hora</a:t>
            </a:r>
            <a:r>
              <a:rPr lang="en-US" sz="4000" dirty="0"/>
              <a:t> </a:t>
            </a:r>
            <a:r>
              <a:rPr lang="en-US" sz="4000" dirty="0" err="1"/>
              <a:t>es</a:t>
            </a:r>
            <a:r>
              <a:rPr lang="en-US" sz="4000" dirty="0"/>
              <a:t> </a:t>
            </a:r>
            <a:r>
              <a:rPr lang="en-US" sz="4000" dirty="0" smtClean="0"/>
              <a:t>el </a:t>
            </a:r>
            <a:r>
              <a:rPr lang="en-US" sz="4000" dirty="0" err="1" smtClean="0"/>
              <a:t>almuerzo</a:t>
            </a:r>
            <a:r>
              <a:rPr lang="en-US" sz="4000" dirty="0" smtClean="0"/>
              <a:t>? </a:t>
            </a:r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   12:50 P.M.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</a:rPr>
              <a:t>Es</a:t>
            </a:r>
            <a:r>
              <a:rPr lang="en-US" sz="4000" dirty="0" smtClean="0">
                <a:solidFill>
                  <a:srgbClr val="0070C0"/>
                </a:solidFill>
              </a:rPr>
              <a:t> a la </a:t>
            </a:r>
            <a:r>
              <a:rPr lang="en-US" sz="4000" dirty="0" err="1" smtClean="0">
                <a:solidFill>
                  <a:srgbClr val="0070C0"/>
                </a:solidFill>
              </a:rPr>
              <a:t>una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menos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diez</a:t>
            </a:r>
            <a:r>
              <a:rPr lang="en-US" sz="4000" dirty="0" smtClean="0">
                <a:solidFill>
                  <a:srgbClr val="0070C0"/>
                </a:solidFill>
              </a:rPr>
              <a:t> de la </a:t>
            </a:r>
            <a:r>
              <a:rPr lang="en-US" sz="4000" dirty="0" err="1" smtClean="0">
                <a:solidFill>
                  <a:srgbClr val="0070C0"/>
                </a:solidFill>
              </a:rPr>
              <a:t>tarde</a:t>
            </a:r>
            <a:r>
              <a:rPr lang="en-US" sz="4000" dirty="0" smtClean="0">
                <a:solidFill>
                  <a:srgbClr val="0070C0"/>
                </a:solidFill>
              </a:rPr>
              <a:t>. 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8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80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319</TotalTime>
  <Words>259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Telling at what time something happens </vt:lpstr>
      <vt:lpstr>To ask what time something happens, ask: </vt:lpstr>
      <vt:lpstr>To answer, say: </vt:lpstr>
      <vt:lpstr>PowerPoint Presentation</vt:lpstr>
      <vt:lpstr>Practica </vt:lpstr>
      <vt:lpstr>PowerPoint Presentation</vt:lpstr>
      <vt:lpstr>PowerPoint Presentation</vt:lpstr>
      <vt:lpstr>PowerPoint Presentation</vt:lpstr>
      <vt:lpstr>PowerPoint Presentation</vt:lpstr>
      <vt:lpstr>How to show possession </vt:lpstr>
      <vt:lpstr>De and el together…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at what time something happens</dc:title>
  <dc:creator>Dianna V. Serrato</dc:creator>
  <cp:lastModifiedBy>Dianna V. Serrato</cp:lastModifiedBy>
  <cp:revision>10</cp:revision>
  <dcterms:created xsi:type="dcterms:W3CDTF">2011-10-13T22:52:11Z</dcterms:created>
  <dcterms:modified xsi:type="dcterms:W3CDTF">2012-10-24T19:06:39Z</dcterms:modified>
</cp:coreProperties>
</file>