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068A2-684A-44D8-8317-0332FDD0596A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D38DA-4818-4C77-9CD7-7EAA542E9E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D38DA-4818-4C77-9CD7-7EAA542E9E3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EC34B-A43B-4DCE-B01F-625C8782243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6CC1-0DB1-4822-AF93-1DF9D5CBCB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Agreement of Mucho </a:t>
            </a:r>
            <a:r>
              <a:rPr lang="en-US" dirty="0">
                <a:latin typeface="Bookman Old Style" pitchFamily="18" charset="0"/>
              </a:rPr>
              <a:t>a</a:t>
            </a:r>
            <a:r>
              <a:rPr lang="en-US" dirty="0" smtClean="0">
                <a:latin typeface="Bookman Old Style" pitchFamily="18" charset="0"/>
              </a:rPr>
              <a:t>nd ¿</a:t>
            </a:r>
            <a:r>
              <a:rPr lang="en-US" dirty="0" err="1">
                <a:latin typeface="Bookman Old Style" pitchFamily="18" charset="0"/>
              </a:rPr>
              <a:t>C</a:t>
            </a:r>
            <a:r>
              <a:rPr lang="en-US" dirty="0" err="1" smtClean="0">
                <a:latin typeface="Bookman Old Style" pitchFamily="18" charset="0"/>
              </a:rPr>
              <a:t>u</a:t>
            </a:r>
            <a:r>
              <a:rPr lang="en-US" dirty="0" err="1" smtClean="0">
                <a:latin typeface="Bookman Old Style" pitchFamily="18" charset="0"/>
                <a:cs typeface="Times New Roman"/>
              </a:rPr>
              <a:t>ánto</a:t>
            </a:r>
            <a:r>
              <a:rPr lang="en-US" dirty="0" smtClean="0">
                <a:latin typeface="Bookman Old Style" pitchFamily="18" charset="0"/>
                <a:cs typeface="Times New Roman"/>
              </a:rPr>
              <a:t>? With Nouns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2.2</a:t>
            </a:r>
            <a:endParaRPr lang="en-US" dirty="0"/>
          </a:p>
        </p:txBody>
      </p:sp>
      <p:pic>
        <p:nvPicPr>
          <p:cNvPr id="20482" name="Picture 2" descr="http://ts4.mm.bing.net/th?id=I.4745570220704899&amp;pid=1.7&amp;w=179&amp;h=141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0"/>
            <a:ext cx="1704975" cy="1343026"/>
          </a:xfrm>
          <a:prstGeom prst="rect">
            <a:avLst/>
          </a:prstGeom>
          <a:noFill/>
        </p:spPr>
      </p:pic>
      <p:pic>
        <p:nvPicPr>
          <p:cNvPr id="20484" name="Picture 4" descr="http://ts4.mm.bing.net/th?id=I.4733033214378255&amp;pid=1.7&amp;w=171&amp;h=138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962400"/>
            <a:ext cx="1628775" cy="1314451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 endings for nouns in Spanish are –o and –a </a:t>
            </a:r>
          </a:p>
          <a:p>
            <a:r>
              <a:rPr lang="en-US" dirty="0" smtClean="0"/>
              <a:t>Nouns that end in –o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are generally…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Nouns that end in –a </a:t>
            </a:r>
            <a:r>
              <a:rPr lang="en-US" dirty="0" smtClean="0">
                <a:solidFill>
                  <a:srgbClr val="FF0000"/>
                </a:solidFill>
              </a:rPr>
              <a:t>(as) </a:t>
            </a:r>
            <a:r>
              <a:rPr lang="en-US" dirty="0" smtClean="0"/>
              <a:t>are generally…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Masculine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feminine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4572000" y="1417638"/>
            <a:ext cx="7620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https://encrypted-tbn1.gstatic.com/images?q=tbn:ANd9GcTdo5Yq-fVgGWJVw8sq-1iCtYdFu4MMbEQhAZB5-m3lUobBE-H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4800"/>
            <a:ext cx="2266950" cy="2019301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Agreement in gender and number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Making the endings of adjectives and nouns match is called agreement in gender and number. (plural/singular)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219200"/>
            <a:ext cx="76200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https://encrypted-tbn1.gstatic.com/images?q=tbn:ANd9GcRFwSDBOjGAw4WUQfS92hHTwSlMEyWrXAxiR4cf-Jgvl6tYx9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2057400" cy="2219326"/>
          </a:xfrm>
          <a:prstGeom prst="rect">
            <a:avLst/>
          </a:prstGeom>
          <a:noFill/>
        </p:spPr>
      </p:pic>
      <p:pic>
        <p:nvPicPr>
          <p:cNvPr id="8196" name="Picture 4" descr="https://encrypted-tbn2.gstatic.com/images?q=tbn:ANd9GcQ3HmpJIJSTaJCudZb7giRos-0cfElRlNPq9nJkszDZBta4vC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forms of 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ánto</a:t>
            </a:r>
            <a:r>
              <a:rPr lang="en-US" dirty="0" smtClean="0">
                <a:latin typeface="Times New Roman"/>
                <a:cs typeface="Times New Roman"/>
              </a:rPr>
              <a:t>?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How many pencils?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¿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cu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ánto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en-US" dirty="0"/>
              <a:t>i</a:t>
            </a:r>
            <a:r>
              <a:rPr lang="en-US" dirty="0" smtClean="0"/>
              <a:t>s used to ask </a:t>
            </a:r>
            <a:r>
              <a:rPr lang="en-US" dirty="0" err="1" smtClean="0"/>
              <a:t>hom</a:t>
            </a:r>
            <a:r>
              <a:rPr lang="en-US" dirty="0" smtClean="0"/>
              <a:t> much or how many.  Like all adjectives it matches in number and gender. 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ánt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lapices</a:t>
            </a:r>
            <a:r>
              <a:rPr lang="en-US" dirty="0" smtClean="0">
                <a:latin typeface="Times New Roman"/>
                <a:cs typeface="Times New Roman"/>
              </a:rPr>
              <a:t>?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(Plural masculine)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447800"/>
            <a:ext cx="7620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s://encrypted-tbn0.gstatic.com/images?q=tbn:ANd9GcTQLcjHQvfq4T8YAV4z9ta-XgtQ-xdBYL4Qpl4mLzhKsTkaxJmT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33600"/>
            <a:ext cx="2428875" cy="1876425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el </a:t>
            </a:r>
            <a:r>
              <a:rPr lang="en-US" dirty="0" err="1" smtClean="0"/>
              <a:t>papel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tarea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carteles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sillas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ánto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papel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ánta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tarea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ánto</a:t>
            </a:r>
            <a:r>
              <a:rPr lang="en-US" dirty="0" err="1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carteles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ántas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sillas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81400" y="1143000"/>
            <a:ext cx="7620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learn-english.me/ecc-images/singular-vs-plural-lesson-4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571999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429000" y="1600200"/>
          <a:ext cx="5715000" cy="4114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905000"/>
                <a:gridCol w="1905000"/>
                <a:gridCol w="1905000"/>
              </a:tblGrid>
              <a:tr h="137160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Masculine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¿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cu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ánt</a:t>
                      </a:r>
                      <a:r>
                        <a:rPr lang="en-US" sz="3200" i="1" dirty="0" err="1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? 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¿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cu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ánt</a:t>
                      </a:r>
                      <a:r>
                        <a:rPr lang="en-US" sz="3200" i="1" dirty="0" err="1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os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? 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Feminine </a:t>
                      </a:r>
                      <a:endParaRPr lang="en-US" sz="3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¿</a:t>
                      </a:r>
                      <a:r>
                        <a:rPr lang="en-US" sz="320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cu</a:t>
                      </a:r>
                      <a:r>
                        <a:rPr lang="en-US" sz="320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cs typeface="Times New Roman"/>
                        </a:rPr>
                        <a:t>ánt</a:t>
                      </a:r>
                      <a:r>
                        <a:rPr lang="en-US" sz="3200" i="1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sz="3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cs typeface="Times New Roman"/>
                        </a:rPr>
                        <a:t>? </a:t>
                      </a:r>
                      <a:endParaRPr lang="en-US" sz="3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¿</a:t>
                      </a:r>
                      <a:r>
                        <a:rPr lang="en-US" sz="320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cu</a:t>
                      </a:r>
                      <a:r>
                        <a:rPr lang="en-US" sz="320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cs typeface="Times New Roman"/>
                        </a:rPr>
                        <a:t>ánt</a:t>
                      </a:r>
                      <a:r>
                        <a:rPr lang="en-US" sz="3200" i="1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lang="en-US" sz="3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cs typeface="Times New Roman"/>
                        </a:rPr>
                        <a:t>? </a:t>
                      </a:r>
                      <a:endParaRPr lang="en-US" sz="3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667000" y="1219200"/>
            <a:ext cx="76200" cy="670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Mucho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forms of mucho mean a lot, much or many.   Like </a:t>
            </a:r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ánto</a:t>
            </a:r>
            <a:r>
              <a:rPr lang="en-US" dirty="0" smtClean="0">
                <a:latin typeface="Times New Roman"/>
                <a:cs typeface="Times New Roman"/>
              </a:rPr>
              <a:t>?  Mucho  changes to match the noun it modifies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1371600"/>
            <a:ext cx="7620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encrypted-tbn2.gstatic.com/images?q=tbn:ANd9GcTZ3tIPQSoI97_ZhzKgt6otCcu4VA72pJmkDL8oFR-nXlT6Wru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309172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2362199" y="1818640"/>
          <a:ext cx="6781801" cy="3810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01888"/>
                <a:gridCol w="2119313"/>
                <a:gridCol w="2260600"/>
              </a:tblGrid>
              <a:tr h="127000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Masculine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Mucho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rgbClr val="002060"/>
                          </a:solidFill>
                        </a:rPr>
                        <a:t>Muchos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Feminine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Mucha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Muchas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057400" y="1524000"/>
            <a:ext cx="7620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7030A0"/>
      </a:dk1>
      <a:lt1>
        <a:srgbClr val="FFF654"/>
      </a:lt1>
      <a:dk2>
        <a:srgbClr val="FF66CC"/>
      </a:dk2>
      <a:lt2>
        <a:srgbClr val="660033"/>
      </a:lt2>
      <a:accent1>
        <a:srgbClr val="900000"/>
      </a:accent1>
      <a:accent2>
        <a:srgbClr val="FFFFFF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181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Agreement of Mucho and ¿Cuánto? With Nouns</vt:lpstr>
      <vt:lpstr>Slide 2</vt:lpstr>
      <vt:lpstr>Slide 3</vt:lpstr>
      <vt:lpstr>Slide 4</vt:lpstr>
      <vt:lpstr>Examples</vt:lpstr>
      <vt:lpstr>Chart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of Mucho and ¿Cuánto? With Nouns</dc:title>
  <dc:creator>Ricardo Romo</dc:creator>
  <cp:lastModifiedBy>Ricardo Romo</cp:lastModifiedBy>
  <cp:revision>2</cp:revision>
  <dcterms:created xsi:type="dcterms:W3CDTF">2012-09-23T17:22:55Z</dcterms:created>
  <dcterms:modified xsi:type="dcterms:W3CDTF">2012-09-23T18:43:10Z</dcterms:modified>
</cp:coreProperties>
</file>