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6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9AAB7-2538-4619-B371-AE06AEE58B56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16E45-19DA-4542-A72C-805116581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09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16E45-19DA-4542-A72C-805116581D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97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6DCFCB5-4B6D-4296-B18B-7B370D72799E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7EF0B6-356B-40F4-93B1-836E06877DA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FCB5-4B6D-4296-B18B-7B370D72799E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EF0B6-356B-40F4-93B1-836E06877D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FCB5-4B6D-4296-B18B-7B370D72799E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27EF0B6-356B-40F4-93B1-836E06877D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FCB5-4B6D-4296-B18B-7B370D72799E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EF0B6-356B-40F4-93B1-836E06877DA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DCFCB5-4B6D-4296-B18B-7B370D72799E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27EF0B6-356B-40F4-93B1-836E06877DA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FCB5-4B6D-4296-B18B-7B370D72799E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EF0B6-356B-40F4-93B1-836E06877DA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FCB5-4B6D-4296-B18B-7B370D72799E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EF0B6-356B-40F4-93B1-836E06877DA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FCB5-4B6D-4296-B18B-7B370D72799E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EF0B6-356B-40F4-93B1-836E06877DA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FCB5-4B6D-4296-B18B-7B370D72799E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EF0B6-356B-40F4-93B1-836E06877D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FCB5-4B6D-4296-B18B-7B370D72799E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7EF0B6-356B-40F4-93B1-836E06877DA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FCB5-4B6D-4296-B18B-7B370D72799E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EF0B6-356B-40F4-93B1-836E06877DA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6DCFCB5-4B6D-4296-B18B-7B370D72799E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27EF0B6-356B-40F4-93B1-836E06877DA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267200"/>
            <a:ext cx="6019800" cy="1828800"/>
          </a:xfrm>
        </p:spPr>
        <p:txBody>
          <a:bodyPr/>
          <a:lstStyle/>
          <a:p>
            <a:r>
              <a:rPr lang="en-US" dirty="0" smtClean="0"/>
              <a:t>Primer </a:t>
            </a:r>
            <a:r>
              <a:rPr lang="en-US" dirty="0" err="1" smtClean="0"/>
              <a:t>paso</a:t>
            </a:r>
            <a:r>
              <a:rPr lang="en-US" dirty="0" smtClean="0"/>
              <a:t>: Asking for and giving information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Capítulo</a:t>
            </a:r>
            <a:r>
              <a:rPr lang="en-US" dirty="0" smtClean="0"/>
              <a:t> 6</a:t>
            </a:r>
            <a:br>
              <a:rPr lang="en-US" dirty="0" smtClean="0"/>
            </a:br>
            <a:r>
              <a:rPr lang="en-US" dirty="0" smtClean="0"/>
              <a:t>De vista en la ciudad </a:t>
            </a:r>
            <a:endParaRPr lang="en-US" dirty="0"/>
          </a:p>
        </p:txBody>
      </p:sp>
      <p:pic>
        <p:nvPicPr>
          <p:cNvPr id="12290" name="Picture 2" descr="http://ts1.mm.bing.net/th?id=H.4914504302527524&amp;pid=1.7&amp;w=211&amp;h=150&amp;c=7&amp;rs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7200"/>
            <a:ext cx="3322829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32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Do you know when…?</a:t>
            </a:r>
          </a:p>
          <a:p>
            <a:r>
              <a:rPr lang="en-US" dirty="0"/>
              <a:t> </a:t>
            </a:r>
            <a:r>
              <a:rPr lang="en-US" dirty="0" smtClean="0"/>
              <a:t>Do you know when the museums open?</a:t>
            </a:r>
          </a:p>
          <a:p>
            <a:endParaRPr lang="en-US" dirty="0"/>
          </a:p>
          <a:p>
            <a:r>
              <a:rPr lang="en-US" dirty="0" smtClean="0"/>
              <a:t>Excuse me, Do you know where the San Jose Mission is?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>
                <a:solidFill>
                  <a:srgbClr val="0070C0"/>
                </a:solidFill>
              </a:rPr>
              <a:t>¿Sabes cuándo </a:t>
            </a:r>
            <a:r>
              <a:rPr lang="es-ES" dirty="0"/>
              <a:t>abren los museos</a:t>
            </a:r>
            <a:r>
              <a:rPr lang="es-ES" dirty="0" smtClean="0"/>
              <a:t>?</a:t>
            </a:r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r>
              <a:rPr lang="es-ES" dirty="0">
                <a:solidFill>
                  <a:srgbClr val="0070C0"/>
                </a:solidFill>
              </a:rPr>
              <a:t>Disculpe, ¿sabe Ud. Dónde está </a:t>
            </a:r>
            <a:r>
              <a:rPr lang="es-ES" dirty="0"/>
              <a:t>la misión San </a:t>
            </a:r>
            <a:r>
              <a:rPr lang="es-ES" dirty="0" err="1"/>
              <a:t>Jose</a:t>
            </a:r>
            <a:r>
              <a:rPr lang="es-ES" dirty="0"/>
              <a:t>?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2001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5750"/>
            <a:ext cx="18573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3362"/>
            <a:ext cx="1835151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495800" y="1609725"/>
            <a:ext cx="152400" cy="509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41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I’m not sure, you can figure it out…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I’m sorry, but I have no idea.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70C0"/>
                </a:solidFill>
              </a:rPr>
              <a:t>No estoy seguro/a. </a:t>
            </a:r>
            <a:r>
              <a:rPr lang="es-ES" dirty="0" smtClean="0"/>
              <a:t>Lo puedes averiguar allá.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>
                <a:solidFill>
                  <a:srgbClr val="0070C0"/>
                </a:solidFill>
              </a:rPr>
              <a:t>Lo siento, pero no tengo ni idea.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don’t have the answer, say:</a:t>
            </a:r>
            <a:endParaRPr lang="en-US" dirty="0"/>
          </a:p>
        </p:txBody>
      </p:sp>
      <p:cxnSp>
        <p:nvCxnSpPr>
          <p:cNvPr id="6" name="Straight Connector 5"/>
          <p:cNvCxnSpPr>
            <a:stCxn id="2" idx="2"/>
          </p:cNvCxnSpPr>
          <p:nvPr/>
        </p:nvCxnSpPr>
        <p:spPr>
          <a:xfrm flipH="1">
            <a:off x="4495800" y="1410241"/>
            <a:ext cx="75830" cy="54477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62250"/>
            <a:ext cx="100965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170" y="4876800"/>
            <a:ext cx="8001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66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Conjugation of the verb saber in the present tense.</a:t>
            </a:r>
          </a:p>
          <a:p>
            <a:endParaRPr lang="en-US" dirty="0"/>
          </a:p>
          <a:p>
            <a:r>
              <a:rPr lang="en-US" dirty="0" smtClean="0"/>
              <a:t>To know facts or information.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>
                <a:solidFill>
                  <a:srgbClr val="0070C0"/>
                </a:solidFill>
              </a:rPr>
              <a:t>Sé</a:t>
            </a:r>
          </a:p>
          <a:p>
            <a:r>
              <a:rPr lang="es-ES" dirty="0" smtClean="0"/>
              <a:t>Sabes</a:t>
            </a:r>
          </a:p>
          <a:p>
            <a:r>
              <a:rPr lang="es-ES" dirty="0" smtClean="0"/>
              <a:t>Sabe</a:t>
            </a:r>
          </a:p>
          <a:p>
            <a:r>
              <a:rPr lang="es-ES" dirty="0" smtClean="0"/>
              <a:t>Sabemos</a:t>
            </a:r>
          </a:p>
          <a:p>
            <a:r>
              <a:rPr lang="es-ES" dirty="0" smtClean="0"/>
              <a:t>Saben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Saber 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419600" y="1524000"/>
            <a:ext cx="0" cy="510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9911"/>
            <a:ext cx="202882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4666"/>
            <a:ext cx="228600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08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Church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Building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Billboard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la iglesia</a:t>
            </a:r>
          </a:p>
          <a:p>
            <a:pPr marL="45720" indent="0">
              <a:buNone/>
            </a:pPr>
            <a:endParaRPr lang="es-ES" dirty="0" smtClean="0"/>
          </a:p>
          <a:p>
            <a:pPr marL="45720" indent="0">
              <a:buNone/>
            </a:pPr>
            <a:r>
              <a:rPr lang="es-ES" dirty="0" smtClean="0"/>
              <a:t> </a:t>
            </a:r>
          </a:p>
          <a:p>
            <a:r>
              <a:rPr lang="es-ES" dirty="0" smtClean="0"/>
              <a:t>el edificio</a:t>
            </a:r>
          </a:p>
          <a:p>
            <a:pPr marL="45720" indent="0">
              <a:buNone/>
            </a:pPr>
            <a:endParaRPr lang="es-ES" dirty="0"/>
          </a:p>
          <a:p>
            <a:pPr marL="45720" indent="0">
              <a:buNone/>
            </a:pPr>
            <a:endParaRPr lang="es-ES" dirty="0" smtClean="0"/>
          </a:p>
          <a:p>
            <a:r>
              <a:rPr lang="es-ES" dirty="0" smtClean="0"/>
              <a:t>el letrero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Locations 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95800" y="121920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19812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00400"/>
            <a:ext cx="11334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029" y="5257800"/>
            <a:ext cx="21812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87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conductor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stoplight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el conductor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la conductora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el semáforo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419600" y="1447800"/>
            <a:ext cx="76200" cy="525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804" y="2286000"/>
            <a:ext cx="18383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4953000"/>
            <a:ext cx="12477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18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4038600" cy="4407408"/>
          </a:xfrm>
        </p:spPr>
        <p:txBody>
          <a:bodyPr/>
          <a:lstStyle/>
          <a:p>
            <a:r>
              <a:rPr lang="en-US" dirty="0" smtClean="0"/>
              <a:t>Parking lot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bus stop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el estacionamiento</a:t>
            </a:r>
          </a:p>
          <a:p>
            <a:pPr marL="45720" indent="0">
              <a:buNone/>
            </a:pPr>
            <a:endParaRPr lang="es-ES" dirty="0" smtClean="0"/>
          </a:p>
          <a:p>
            <a:pPr marL="45720" indent="0">
              <a:buNone/>
            </a:pPr>
            <a:endParaRPr lang="es-ES" dirty="0"/>
          </a:p>
          <a:p>
            <a:pPr marL="45720" indent="0">
              <a:buNone/>
            </a:pPr>
            <a:endParaRPr lang="es-ES" dirty="0" smtClean="0"/>
          </a:p>
          <a:p>
            <a:pPr marL="45720" indent="0">
              <a:buNone/>
            </a:pPr>
            <a:endParaRPr lang="es-ES" dirty="0" smtClean="0"/>
          </a:p>
          <a:p>
            <a:r>
              <a:rPr lang="es-ES" dirty="0" smtClean="0"/>
              <a:t>la parada del autobús</a:t>
            </a:r>
          </a:p>
          <a:p>
            <a:pPr marL="45720" indent="0">
              <a:buNone/>
            </a:pPr>
            <a:endParaRPr lang="es-E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495800" y="121920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198120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53000"/>
            <a:ext cx="17811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4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To get on the bus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get off the bus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subir</a:t>
            </a:r>
            <a:r>
              <a:rPr lang="es-ES" dirty="0" smtClean="0">
                <a:solidFill>
                  <a:srgbClr val="0070C0"/>
                </a:solidFill>
              </a:rPr>
              <a:t>se</a:t>
            </a:r>
            <a:r>
              <a:rPr lang="es-ES" dirty="0" smtClean="0"/>
              <a:t> </a:t>
            </a:r>
            <a:r>
              <a:rPr lang="es-ES" dirty="0"/>
              <a:t>al autobús </a:t>
            </a:r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bajar</a:t>
            </a:r>
            <a:r>
              <a:rPr lang="es-ES" dirty="0">
                <a:solidFill>
                  <a:srgbClr val="0070C0"/>
                </a:solidFill>
              </a:rPr>
              <a:t>se</a:t>
            </a:r>
            <a:r>
              <a:rPr lang="es-ES" dirty="0"/>
              <a:t> del autobús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40479"/>
            <a:ext cx="18954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99" y="5029200"/>
            <a:ext cx="22764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419600" y="1295400"/>
            <a:ext cx="0" cy="541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54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bridge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guide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boat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el puente</a:t>
            </a:r>
          </a:p>
          <a:p>
            <a:pPr marL="45720" indent="0">
              <a:buNone/>
            </a:pPr>
            <a:endParaRPr lang="es-ES" dirty="0" smtClean="0"/>
          </a:p>
          <a:p>
            <a:pPr marL="45720" indent="0">
              <a:buNone/>
            </a:pPr>
            <a:endParaRPr lang="es-ES" dirty="0" smtClean="0"/>
          </a:p>
          <a:p>
            <a:r>
              <a:rPr lang="es-ES" dirty="0" smtClean="0"/>
              <a:t>el guía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la lancha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>
            <a:stCxn id="2" idx="2"/>
          </p:cNvCxnSpPr>
          <p:nvPr/>
        </p:nvCxnSpPr>
        <p:spPr>
          <a:xfrm>
            <a:off x="4571630" y="1410241"/>
            <a:ext cx="370" cy="5295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185737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57600"/>
            <a:ext cx="1733550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24475"/>
            <a:ext cx="18288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98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river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tourists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rio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los </a:t>
            </a:r>
            <a:r>
              <a:rPr lang="en-US" dirty="0" err="1" smtClean="0"/>
              <a:t>turistas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495800" y="1524000"/>
            <a:ext cx="0" cy="533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0"/>
            <a:ext cx="16859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95800"/>
            <a:ext cx="14954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65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Do you know…? </a:t>
            </a:r>
          </a:p>
          <a:p>
            <a:endParaRPr lang="en-US" dirty="0"/>
          </a:p>
          <a:p>
            <a:r>
              <a:rPr lang="en-US" i="1" dirty="0" smtClean="0"/>
              <a:t>Do you know if there is a bank around here?</a:t>
            </a:r>
          </a:p>
          <a:p>
            <a:endParaRPr lang="en-US" i="1" dirty="0"/>
          </a:p>
          <a:p>
            <a:r>
              <a:rPr lang="en-US" i="1" dirty="0" smtClean="0"/>
              <a:t>Yes, of course, it’s very close.  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681728"/>
          </a:xfrm>
        </p:spPr>
        <p:txBody>
          <a:bodyPr/>
          <a:lstStyle/>
          <a:p>
            <a:r>
              <a:rPr lang="es-ES" dirty="0" smtClean="0">
                <a:solidFill>
                  <a:srgbClr val="0070C0"/>
                </a:solidFill>
              </a:rPr>
              <a:t>¿Sabe Ud. …?</a:t>
            </a:r>
          </a:p>
          <a:p>
            <a:endParaRPr lang="es-ES" dirty="0" smtClean="0"/>
          </a:p>
          <a:p>
            <a:r>
              <a:rPr lang="es-ES" dirty="0" smtClean="0">
                <a:solidFill>
                  <a:srgbClr val="0070C0"/>
                </a:solidFill>
              </a:rPr>
              <a:t>¿Sabe Ud. </a:t>
            </a:r>
            <a:r>
              <a:rPr lang="es-ES" i="1" dirty="0" smtClean="0"/>
              <a:t>Si hay un banco por aquí? </a:t>
            </a:r>
          </a:p>
          <a:p>
            <a:endParaRPr lang="es-ES" dirty="0" smtClean="0"/>
          </a:p>
          <a:p>
            <a:r>
              <a:rPr lang="es-ES" dirty="0" smtClean="0">
                <a:solidFill>
                  <a:srgbClr val="0070C0"/>
                </a:solidFill>
              </a:rPr>
              <a:t>Sí claro</a:t>
            </a:r>
            <a:r>
              <a:rPr lang="es-ES" dirty="0" smtClean="0"/>
              <a:t>, hay uno muy cerca.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1447800"/>
            <a:ext cx="0" cy="541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10287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80975"/>
            <a:ext cx="7905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2" y="250099"/>
            <a:ext cx="9429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48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Could you tell me…?</a:t>
            </a:r>
          </a:p>
          <a:p>
            <a:endParaRPr lang="en-US" i="1" dirty="0" smtClean="0"/>
          </a:p>
          <a:p>
            <a:r>
              <a:rPr lang="en-US" dirty="0" smtClean="0"/>
              <a:t>Could you tell me how much the entrance fee is? </a:t>
            </a:r>
          </a:p>
          <a:p>
            <a:endParaRPr lang="en-US" dirty="0"/>
          </a:p>
          <a:p>
            <a:r>
              <a:rPr lang="en-US" dirty="0" smtClean="0"/>
              <a:t>Of course</a:t>
            </a:r>
          </a:p>
          <a:p>
            <a:r>
              <a:rPr lang="en-US" dirty="0" smtClean="0"/>
              <a:t>Of course, it’s free.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¿Me podría decir </a:t>
            </a:r>
            <a:r>
              <a:rPr lang="es-ES" dirty="0" smtClean="0"/>
              <a:t>cuánto cuesta la entrada?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dirty="0">
                <a:solidFill>
                  <a:srgbClr val="0070C0"/>
                </a:solidFill>
              </a:rPr>
              <a:t>Por </a:t>
            </a:r>
            <a:r>
              <a:rPr lang="es-ES" dirty="0" smtClean="0">
                <a:solidFill>
                  <a:srgbClr val="0070C0"/>
                </a:solidFill>
              </a:rPr>
              <a:t>supuesto</a:t>
            </a:r>
            <a:r>
              <a:rPr lang="es-ES" dirty="0" smtClean="0"/>
              <a:t>, </a:t>
            </a:r>
            <a:r>
              <a:rPr lang="es-ES" dirty="0"/>
              <a:t>es gratis.</a:t>
            </a:r>
          </a:p>
          <a:p>
            <a:endParaRPr lang="es-E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Connector 5"/>
          <p:cNvCxnSpPr>
            <a:stCxn id="2" idx="2"/>
          </p:cNvCxnSpPr>
          <p:nvPr/>
        </p:nvCxnSpPr>
        <p:spPr>
          <a:xfrm>
            <a:off x="4571630" y="1410241"/>
            <a:ext cx="370" cy="54477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4382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394</TotalTime>
  <Words>281</Words>
  <Application>Microsoft Office PowerPoint</Application>
  <PresentationFormat>On-screen Show (4:3)</PresentationFormat>
  <Paragraphs>132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Grid</vt:lpstr>
      <vt:lpstr>Capítulo 6 De vista en la ciudad </vt:lpstr>
      <vt:lpstr>Locations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you don’t have the answer, say:</vt:lpstr>
      <vt:lpstr>Saber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Dianna V. Serrato</dc:creator>
  <cp:lastModifiedBy>Dianna V. Serrato</cp:lastModifiedBy>
  <cp:revision>11</cp:revision>
  <dcterms:created xsi:type="dcterms:W3CDTF">2013-02-12T17:07:15Z</dcterms:created>
  <dcterms:modified xsi:type="dcterms:W3CDTF">2013-02-12T23:42:08Z</dcterms:modified>
</cp:coreProperties>
</file>