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53CD-4BBD-4B99-8BE2-142D258DB4D7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975D7-FC6A-4A1D-9240-29FF230AEA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75D7-FC6A-4A1D-9240-29FF230AEAB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3888-1E2B-4F84-962A-EF68ED22709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5CFD-6535-47F4-8200-9958B29CF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3888-1E2B-4F84-962A-EF68ED22709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5CFD-6535-47F4-8200-9958B29CF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3888-1E2B-4F84-962A-EF68ED22709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5CFD-6535-47F4-8200-9958B29CF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3888-1E2B-4F84-962A-EF68ED22709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5CFD-6535-47F4-8200-9958B29CF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3888-1E2B-4F84-962A-EF68ED22709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5CFD-6535-47F4-8200-9958B29CF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3888-1E2B-4F84-962A-EF68ED22709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5CFD-6535-47F4-8200-9958B29CF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3888-1E2B-4F84-962A-EF68ED22709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5CFD-6535-47F4-8200-9958B29CF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3888-1E2B-4F84-962A-EF68ED22709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5CFD-6535-47F4-8200-9958B29CF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3888-1E2B-4F84-962A-EF68ED22709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5CFD-6535-47F4-8200-9958B29CF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3888-1E2B-4F84-962A-EF68ED22709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5CFD-6535-47F4-8200-9958B29CF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3888-1E2B-4F84-962A-EF68ED22709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5CFD-6535-47F4-8200-9958B29CF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43888-1E2B-4F84-962A-EF68ED22709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35CFD-6535-47F4-8200-9958B29CFD6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862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599" y="1981200"/>
            <a:ext cx="3049108" cy="458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57200"/>
            <a:ext cx="6400800" cy="1752600"/>
          </a:xfrm>
        </p:spPr>
        <p:txBody>
          <a:bodyPr>
            <a:noAutofit/>
          </a:bodyPr>
          <a:lstStyle/>
          <a:p>
            <a:r>
              <a:rPr lang="en-US" sz="8800" b="1" dirty="0" err="1" smtClean="0">
                <a:solidFill>
                  <a:schemeClr val="tx2"/>
                </a:solidFill>
                <a:latin typeface="JasmineUPC" pitchFamily="18" charset="-34"/>
                <a:cs typeface="JasmineUPC" pitchFamily="18" charset="-34"/>
              </a:rPr>
              <a:t>Capítulo</a:t>
            </a:r>
            <a:r>
              <a:rPr lang="en-US" sz="8800" b="1" dirty="0" smtClean="0">
                <a:solidFill>
                  <a:schemeClr val="tx2"/>
                </a:solidFill>
                <a:latin typeface="JasmineUPC" pitchFamily="18" charset="-34"/>
                <a:cs typeface="JasmineUPC" pitchFamily="18" charset="-34"/>
              </a:rPr>
              <a:t> 1 (1.1) </a:t>
            </a:r>
          </a:p>
          <a:p>
            <a:r>
              <a:rPr lang="en-US" sz="8800" b="1" dirty="0" smtClean="0">
                <a:solidFill>
                  <a:schemeClr val="tx2"/>
                </a:solidFill>
                <a:latin typeface="JasmineUPC" pitchFamily="18" charset="-34"/>
                <a:cs typeface="JasmineUPC" pitchFamily="18" charset="-34"/>
              </a:rPr>
              <a:t>Describing People</a:t>
            </a:r>
            <a:endParaRPr lang="en-US" sz="8800" b="1" dirty="0">
              <a:solidFill>
                <a:schemeClr val="tx2"/>
              </a:solidFill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228600"/>
            <a:ext cx="4800600" cy="58674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JasmineUPC" pitchFamily="18" charset="-34"/>
                <a:cs typeface="JasmineUPC" pitchFamily="18" charset="-34"/>
              </a:rPr>
              <a:t>To ask someone what they are like….</a:t>
            </a:r>
          </a:p>
          <a:p>
            <a:pPr>
              <a:buNone/>
            </a:pPr>
            <a:r>
              <a:rPr lang="en-US" sz="4000" b="1" dirty="0" smtClean="0">
                <a:latin typeface="JasmineUPC" pitchFamily="18" charset="-34"/>
                <a:cs typeface="JasmineUPC" pitchFamily="18" charset="-34"/>
              </a:rPr>
              <a:t>To respond to previous question:</a:t>
            </a:r>
          </a:p>
          <a:p>
            <a:pPr>
              <a:buNone/>
            </a:pPr>
            <a:endParaRPr lang="en-US" sz="4000" b="1" dirty="0">
              <a:latin typeface="JasmineUPC" pitchFamily="18" charset="-34"/>
              <a:cs typeface="JasmineUPC" pitchFamily="18" charset="-34"/>
            </a:endParaRPr>
          </a:p>
          <a:p>
            <a:pPr>
              <a:buNone/>
            </a:pPr>
            <a:endParaRPr lang="en-US" sz="4000" b="1" dirty="0" smtClean="0">
              <a:latin typeface="JasmineUPC" pitchFamily="18" charset="-34"/>
              <a:cs typeface="JasmineUPC" pitchFamily="18" charset="-34"/>
            </a:endParaRPr>
          </a:p>
          <a:p>
            <a:pPr>
              <a:buNone/>
            </a:pPr>
            <a:r>
              <a:rPr lang="en-US" sz="4000" b="1" dirty="0" smtClean="0">
                <a:latin typeface="JasmineUPC" pitchFamily="18" charset="-34"/>
                <a:cs typeface="JasmineUPC" pitchFamily="18" charset="-34"/>
              </a:rPr>
              <a:t>Example of how to respond:</a:t>
            </a:r>
            <a:endParaRPr lang="en-US" sz="4000" b="1" dirty="0"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5800" y="152400"/>
            <a:ext cx="4648200" cy="6019800"/>
          </a:xfrm>
        </p:spPr>
        <p:txBody>
          <a:bodyPr>
            <a:noAutofit/>
          </a:bodyPr>
          <a:lstStyle/>
          <a:p>
            <a:r>
              <a:rPr lang="es-MX" sz="4000" b="1" dirty="0" smtClean="0">
                <a:latin typeface="JasmineUPC" pitchFamily="18" charset="-34"/>
                <a:cs typeface="JasmineUPC" pitchFamily="18" charset="-34"/>
              </a:rPr>
              <a:t>¿Cómo eres?</a:t>
            </a:r>
          </a:p>
          <a:p>
            <a:pPr>
              <a:buNone/>
            </a:pPr>
            <a:endParaRPr lang="es-MX" sz="4000" b="1" dirty="0" smtClean="0">
              <a:latin typeface="JasmineUPC" pitchFamily="18" charset="-34"/>
              <a:cs typeface="JasmineUPC" pitchFamily="18" charset="-34"/>
            </a:endParaRPr>
          </a:p>
          <a:p>
            <a:r>
              <a:rPr lang="es-MX" sz="4000" b="1" dirty="0" err="1" smtClean="0">
                <a:latin typeface="JasmineUPC" pitchFamily="18" charset="-34"/>
                <a:cs typeface="JasmineUPC" pitchFamily="18" charset="-34"/>
              </a:rPr>
              <a:t>You</a:t>
            </a:r>
            <a:r>
              <a:rPr lang="es-MX" sz="4000" b="1" dirty="0" smtClean="0">
                <a:latin typeface="JasmineUPC" pitchFamily="18" charset="-34"/>
                <a:cs typeface="JasmineUPC" pitchFamily="18" charset="-34"/>
              </a:rPr>
              <a:t> </a:t>
            </a:r>
            <a:r>
              <a:rPr lang="es-MX" sz="4000" b="1" dirty="0" err="1" smtClean="0">
                <a:latin typeface="JasmineUPC" pitchFamily="18" charset="-34"/>
                <a:cs typeface="JasmineUPC" pitchFamily="18" charset="-34"/>
              </a:rPr>
              <a:t>will</a:t>
            </a:r>
            <a:r>
              <a:rPr lang="es-MX" sz="4000" b="1" dirty="0" smtClean="0">
                <a:latin typeface="JasmineUPC" pitchFamily="18" charset="-34"/>
                <a:cs typeface="JasmineUPC" pitchFamily="18" charset="-34"/>
              </a:rPr>
              <a:t> use </a:t>
            </a:r>
            <a:r>
              <a:rPr lang="es-MX" sz="4000" b="1" dirty="0" err="1" smtClean="0">
                <a:latin typeface="JasmineUPC" pitchFamily="18" charset="-34"/>
                <a:cs typeface="JasmineUPC" pitchFamily="18" charset="-34"/>
              </a:rPr>
              <a:t>the</a:t>
            </a:r>
            <a:r>
              <a:rPr lang="es-MX" sz="4000" b="1" dirty="0" smtClean="0">
                <a:latin typeface="JasmineUPC" pitchFamily="18" charset="-34"/>
                <a:cs typeface="JasmineUPC" pitchFamily="18" charset="-34"/>
              </a:rPr>
              <a:t> </a:t>
            </a:r>
            <a:r>
              <a:rPr lang="es-MX" sz="4000" b="1" dirty="0" err="1" smtClean="0">
                <a:latin typeface="JasmineUPC" pitchFamily="18" charset="-34"/>
                <a:cs typeface="JasmineUPC" pitchFamily="18" charset="-34"/>
              </a:rPr>
              <a:t>verb</a:t>
            </a:r>
            <a:r>
              <a:rPr lang="es-MX" sz="4000" b="1" dirty="0" smtClean="0">
                <a:latin typeface="JasmineUPC" pitchFamily="18" charset="-34"/>
                <a:cs typeface="JasmineUPC" pitchFamily="18" charset="-34"/>
              </a:rPr>
              <a:t> “Ser” in </a:t>
            </a:r>
            <a:r>
              <a:rPr lang="es-MX" sz="4000" b="1" dirty="0" err="1" smtClean="0">
                <a:latin typeface="JasmineUPC" pitchFamily="18" charset="-34"/>
                <a:cs typeface="JasmineUPC" pitchFamily="18" charset="-34"/>
              </a:rPr>
              <a:t>the</a:t>
            </a:r>
            <a:r>
              <a:rPr lang="es-MX" sz="4000" b="1" dirty="0" smtClean="0">
                <a:latin typeface="JasmineUPC" pitchFamily="18" charset="-34"/>
                <a:cs typeface="JasmineUPC" pitchFamily="18" charset="-34"/>
              </a:rPr>
              <a:t> Yo </a:t>
            </a:r>
            <a:r>
              <a:rPr lang="es-MX" sz="4000" b="1" dirty="0" err="1" smtClean="0">
                <a:latin typeface="JasmineUPC" pitchFamily="18" charset="-34"/>
                <a:cs typeface="JasmineUPC" pitchFamily="18" charset="-34"/>
              </a:rPr>
              <a:t>form</a:t>
            </a:r>
            <a:r>
              <a:rPr lang="es-MX" sz="4000" b="1" dirty="0" smtClean="0">
                <a:latin typeface="JasmineUPC" pitchFamily="18" charset="-34"/>
                <a:cs typeface="JasmineUPC" pitchFamily="18" charset="-34"/>
              </a:rPr>
              <a:t> (Soy), and </a:t>
            </a:r>
            <a:r>
              <a:rPr lang="es-MX" sz="4000" b="1" dirty="0" err="1" smtClean="0">
                <a:latin typeface="JasmineUPC" pitchFamily="18" charset="-34"/>
                <a:cs typeface="JasmineUPC" pitchFamily="18" charset="-34"/>
              </a:rPr>
              <a:t>the</a:t>
            </a:r>
            <a:r>
              <a:rPr lang="es-MX" sz="4000" b="1" dirty="0" smtClean="0">
                <a:latin typeface="JasmineUPC" pitchFamily="18" charset="-34"/>
                <a:cs typeface="JasmineUPC" pitchFamily="18" charset="-34"/>
              </a:rPr>
              <a:t> </a:t>
            </a:r>
            <a:r>
              <a:rPr lang="es-MX" sz="4000" b="1" dirty="0" err="1" smtClean="0">
                <a:latin typeface="JasmineUPC" pitchFamily="18" charset="-34"/>
                <a:cs typeface="JasmineUPC" pitchFamily="18" charset="-34"/>
              </a:rPr>
              <a:t>verb</a:t>
            </a:r>
            <a:r>
              <a:rPr lang="es-MX" sz="4000" b="1" dirty="0" smtClean="0">
                <a:latin typeface="JasmineUPC" pitchFamily="18" charset="-34"/>
                <a:cs typeface="JasmineUPC" pitchFamily="18" charset="-34"/>
              </a:rPr>
              <a:t> tener.</a:t>
            </a:r>
          </a:p>
          <a:p>
            <a:pPr>
              <a:buNone/>
            </a:pPr>
            <a:r>
              <a:rPr lang="es-MX" sz="4000" b="1" dirty="0" smtClean="0">
                <a:latin typeface="JasmineUPC" pitchFamily="18" charset="-34"/>
                <a:cs typeface="JasmineUPC" pitchFamily="18" charset="-34"/>
              </a:rPr>
              <a:t> Me llamo Beatriz.  Soy una persona de estatura mediana. Tengo ojos de color café y pelo castaño.</a:t>
            </a:r>
            <a:endParaRPr lang="es-MX" sz="4000" b="1" dirty="0">
              <a:latin typeface="JasmineUPC" pitchFamily="18" charset="-34"/>
              <a:cs typeface="JasmineUPC" pitchFamily="18" charset="-34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0" y="0"/>
            <a:ext cx="76200" cy="6858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3505200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04800"/>
            <a:ext cx="8229600" cy="1143000"/>
          </a:xfrm>
        </p:spPr>
        <p:txBody>
          <a:bodyPr/>
          <a:lstStyle/>
          <a:p>
            <a:r>
              <a:rPr lang="en-US" dirty="0" err="1" smtClean="0"/>
              <a:t>Vocabulario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3048000" cy="4952999"/>
          </a:xfrm>
          <a:ln w="28575">
            <a:solidFill>
              <a:schemeClr val="bg1"/>
            </a:solidFill>
          </a:ln>
        </p:spPr>
        <p:txBody>
          <a:bodyPr/>
          <a:lstStyle/>
          <a:p>
            <a:r>
              <a:rPr lang="en-US" sz="3200" b="1" dirty="0" smtClean="0">
                <a:latin typeface="JasmineUPC" pitchFamily="18" charset="-34"/>
                <a:cs typeface="JasmineUPC" pitchFamily="18" charset="-34"/>
              </a:rPr>
              <a:t>Bald</a:t>
            </a:r>
          </a:p>
          <a:p>
            <a:r>
              <a:rPr lang="en-US" sz="3200" b="1" dirty="0" smtClean="0">
                <a:latin typeface="JasmineUPC" pitchFamily="18" charset="-34"/>
                <a:cs typeface="JasmineUPC" pitchFamily="18" charset="-34"/>
              </a:rPr>
              <a:t>White haired</a:t>
            </a:r>
          </a:p>
          <a:p>
            <a:r>
              <a:rPr lang="en-US" sz="3200" b="1" dirty="0" smtClean="0">
                <a:latin typeface="JasmineUPC" pitchFamily="18" charset="-34"/>
                <a:cs typeface="JasmineUPC" pitchFamily="18" charset="-34"/>
              </a:rPr>
              <a:t>Curly</a:t>
            </a:r>
          </a:p>
          <a:p>
            <a:r>
              <a:rPr lang="en-US" sz="3200" b="1" dirty="0" smtClean="0">
                <a:latin typeface="JasmineUPC" pitchFamily="18" charset="-34"/>
                <a:cs typeface="JasmineUPC" pitchFamily="18" charset="-34"/>
              </a:rPr>
              <a:t>Height</a:t>
            </a:r>
          </a:p>
          <a:p>
            <a:r>
              <a:rPr lang="en-US" sz="3200" b="1" dirty="0" smtClean="0">
                <a:latin typeface="JasmineUPC" pitchFamily="18" charset="-34"/>
                <a:cs typeface="JasmineUPC" pitchFamily="18" charset="-34"/>
              </a:rPr>
              <a:t>Medium</a:t>
            </a:r>
          </a:p>
          <a:p>
            <a:r>
              <a:rPr lang="en-US" sz="3200" b="1" dirty="0" err="1" smtClean="0">
                <a:latin typeface="JasmineUPC" pitchFamily="18" charset="-34"/>
                <a:cs typeface="JasmineUPC" pitchFamily="18" charset="-34"/>
              </a:rPr>
              <a:t>His/Her</a:t>
            </a:r>
            <a:r>
              <a:rPr lang="en-US" sz="3200" b="1" dirty="0" smtClean="0">
                <a:latin typeface="JasmineUPC" pitchFamily="18" charset="-34"/>
                <a:cs typeface="JasmineUPC" pitchFamily="18" charset="-34"/>
              </a:rPr>
              <a:t> height is</a:t>
            </a:r>
          </a:p>
          <a:p>
            <a:endParaRPr lang="en-US" sz="3200" b="1" dirty="0" smtClean="0">
              <a:latin typeface="JasmineUPC" pitchFamily="18" charset="-34"/>
              <a:cs typeface="JasmineUPC" pitchFamily="18" charset="-34"/>
            </a:endParaRPr>
          </a:p>
          <a:p>
            <a:r>
              <a:rPr lang="en-US" sz="3200" b="1" dirty="0" smtClean="0">
                <a:latin typeface="JasmineUPC" pitchFamily="18" charset="-34"/>
                <a:cs typeface="JasmineUPC" pitchFamily="18" charset="-34"/>
              </a:rPr>
              <a:t>I am…Height</a:t>
            </a:r>
          </a:p>
          <a:p>
            <a:pPr>
              <a:buNone/>
            </a:pPr>
            <a:endParaRPr lang="en-US" dirty="0"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711591"/>
            <a:ext cx="5638800" cy="5105400"/>
          </a:xfrm>
          <a:ln w="28575"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600" b="1" dirty="0" err="1" smtClean="0">
                <a:latin typeface="JasmineUPC" pitchFamily="18" charset="-34"/>
                <a:cs typeface="JasmineUPC" pitchFamily="18" charset="-34"/>
              </a:rPr>
              <a:t>Calvo</a:t>
            </a:r>
            <a:r>
              <a:rPr lang="en-US" sz="3600" b="1" dirty="0" smtClean="0">
                <a:latin typeface="JasmineUPC" pitchFamily="18" charset="-34"/>
                <a:cs typeface="JasmineUPC" pitchFamily="18" charset="-34"/>
              </a:rPr>
              <a:t>(a)</a:t>
            </a:r>
          </a:p>
          <a:p>
            <a:r>
              <a:rPr lang="en-US" sz="3600" b="1" dirty="0" err="1" smtClean="0">
                <a:latin typeface="JasmineUPC" pitchFamily="18" charset="-34"/>
                <a:cs typeface="JasmineUPC" pitchFamily="18" charset="-34"/>
              </a:rPr>
              <a:t>Canoso</a:t>
            </a:r>
            <a:r>
              <a:rPr lang="en-US" sz="3600" b="1" dirty="0" smtClean="0">
                <a:latin typeface="JasmineUPC" pitchFamily="18" charset="-34"/>
                <a:cs typeface="JasmineUPC" pitchFamily="18" charset="-34"/>
              </a:rPr>
              <a:t>(a)</a:t>
            </a:r>
          </a:p>
          <a:p>
            <a:r>
              <a:rPr lang="en-US" sz="3600" b="1" dirty="0" err="1" smtClean="0">
                <a:latin typeface="JasmineUPC" pitchFamily="18" charset="-34"/>
                <a:cs typeface="JasmineUPC" pitchFamily="18" charset="-34"/>
              </a:rPr>
              <a:t>rizado</a:t>
            </a:r>
            <a:r>
              <a:rPr lang="en-US" sz="3600" b="1" dirty="0" smtClean="0">
                <a:latin typeface="JasmineUPC" pitchFamily="18" charset="-34"/>
                <a:cs typeface="JasmineUPC" pitchFamily="18" charset="-34"/>
              </a:rPr>
              <a:t>(a) </a:t>
            </a:r>
          </a:p>
          <a:p>
            <a:r>
              <a:rPr lang="en-US" sz="3600" b="1" dirty="0" err="1" smtClean="0">
                <a:latin typeface="JasmineUPC" pitchFamily="18" charset="-34"/>
                <a:cs typeface="JasmineUPC" pitchFamily="18" charset="-34"/>
              </a:rPr>
              <a:t>Estatura</a:t>
            </a:r>
            <a:endParaRPr lang="en-US" sz="3600" b="1" dirty="0" smtClean="0">
              <a:latin typeface="JasmineUPC" pitchFamily="18" charset="-34"/>
              <a:cs typeface="JasmineUPC" pitchFamily="18" charset="-34"/>
            </a:endParaRPr>
          </a:p>
          <a:p>
            <a:r>
              <a:rPr lang="en-US" sz="3600" b="1" dirty="0" err="1" smtClean="0">
                <a:latin typeface="JasmineUPC" pitchFamily="18" charset="-34"/>
                <a:cs typeface="JasmineUPC" pitchFamily="18" charset="-34"/>
              </a:rPr>
              <a:t>Mediano</a:t>
            </a:r>
            <a:r>
              <a:rPr lang="en-US" sz="3600" b="1" dirty="0" smtClean="0">
                <a:latin typeface="JasmineUPC" pitchFamily="18" charset="-34"/>
                <a:cs typeface="JasmineUPC" pitchFamily="18" charset="-34"/>
              </a:rPr>
              <a:t>(a)</a:t>
            </a:r>
          </a:p>
          <a:p>
            <a:r>
              <a:rPr lang="en-US" sz="3600" b="1" dirty="0" err="1" smtClean="0">
                <a:latin typeface="JasmineUPC" pitchFamily="18" charset="-34"/>
                <a:cs typeface="JasmineUPC" pitchFamily="18" charset="-34"/>
              </a:rPr>
              <a:t>Mide</a:t>
            </a:r>
            <a:r>
              <a:rPr lang="en-US" sz="3600" b="1" dirty="0" smtClean="0">
                <a:latin typeface="JasmineUPC" pitchFamily="18" charset="-34"/>
                <a:cs typeface="JasmineUPC" pitchFamily="18" charset="-34"/>
              </a:rPr>
              <a:t>.. (</a:t>
            </a:r>
            <a:r>
              <a:rPr lang="en-US" sz="3600" b="1" dirty="0" err="1" smtClean="0">
                <a:latin typeface="JasmineUPC" pitchFamily="18" charset="-34"/>
                <a:cs typeface="JasmineUPC" pitchFamily="18" charset="-34"/>
              </a:rPr>
              <a:t>Seis</a:t>
            </a:r>
            <a:r>
              <a:rPr lang="en-US" sz="3600" b="1" dirty="0" smtClean="0">
                <a:latin typeface="JasmineUPC" pitchFamily="18" charset="-34"/>
                <a:cs typeface="JasmineUPC" pitchFamily="18" charset="-34"/>
              </a:rPr>
              <a:t> </a:t>
            </a:r>
            <a:r>
              <a:rPr lang="en-US" sz="3600" b="1" dirty="0" smtClean="0">
                <a:solidFill>
                  <a:srgbClr val="92D050"/>
                </a:solidFill>
                <a:latin typeface="JasmineUPC" pitchFamily="18" charset="-34"/>
                <a:cs typeface="JasmineUPC" pitchFamily="18" charset="-34"/>
              </a:rPr>
              <a:t>pies</a:t>
            </a:r>
            <a:r>
              <a:rPr lang="en-US" sz="3600" b="1" dirty="0" smtClean="0">
                <a:latin typeface="JasmineUPC" pitchFamily="18" charset="-34"/>
                <a:cs typeface="JasmineUPC" pitchFamily="18" charset="-34"/>
              </a:rPr>
              <a:t> con dos </a:t>
            </a:r>
            <a:r>
              <a:rPr lang="en-US" sz="3600" b="1" dirty="0" err="1" smtClean="0">
                <a:solidFill>
                  <a:srgbClr val="92D050"/>
                </a:solidFill>
                <a:latin typeface="JasmineUPC" pitchFamily="18" charset="-34"/>
                <a:cs typeface="JasmineUPC" pitchFamily="18" charset="-34"/>
              </a:rPr>
              <a:t>pulgadas</a:t>
            </a:r>
            <a:r>
              <a:rPr lang="en-US" sz="3600" b="1" dirty="0" smtClean="0">
                <a:latin typeface="JasmineUPC" pitchFamily="18" charset="-34"/>
                <a:cs typeface="JasmineUPC" pitchFamily="18" charset="-34"/>
              </a:rPr>
              <a:t>)</a:t>
            </a:r>
          </a:p>
          <a:p>
            <a:r>
              <a:rPr lang="en-US" sz="3600" b="1" dirty="0" err="1" smtClean="0">
                <a:latin typeface="JasmineUPC" pitchFamily="18" charset="-34"/>
                <a:cs typeface="JasmineUPC" pitchFamily="18" charset="-34"/>
              </a:rPr>
              <a:t>Mido</a:t>
            </a:r>
            <a:r>
              <a:rPr lang="en-US" sz="3600" b="1" dirty="0" smtClean="0">
                <a:latin typeface="JasmineUPC" pitchFamily="18" charset="-34"/>
                <a:cs typeface="JasmineUPC" pitchFamily="18" charset="-34"/>
              </a:rPr>
              <a:t>…. ( </a:t>
            </a:r>
            <a:r>
              <a:rPr lang="en-US" sz="3600" b="1" dirty="0" err="1" smtClean="0">
                <a:latin typeface="JasmineUPC" pitchFamily="18" charset="-34"/>
                <a:cs typeface="JasmineUPC" pitchFamily="18" charset="-34"/>
              </a:rPr>
              <a:t>Cinco</a:t>
            </a:r>
            <a:r>
              <a:rPr lang="en-US" sz="3600" b="1" dirty="0" smtClean="0">
                <a:latin typeface="JasmineUPC" pitchFamily="18" charset="-34"/>
                <a:cs typeface="JasmineUPC" pitchFamily="18" charset="-34"/>
              </a:rPr>
              <a:t> pies con </a:t>
            </a:r>
            <a:r>
              <a:rPr lang="en-US" sz="3600" b="1" dirty="0" err="1" smtClean="0">
                <a:latin typeface="JasmineUPC" pitchFamily="18" charset="-34"/>
                <a:cs typeface="JasmineUPC" pitchFamily="18" charset="-34"/>
              </a:rPr>
              <a:t>tres</a:t>
            </a:r>
            <a:r>
              <a:rPr lang="en-US" sz="3600" b="1" dirty="0" smtClean="0">
                <a:latin typeface="JasmineUPC" pitchFamily="18" charset="-34"/>
                <a:cs typeface="JasmineUPC" pitchFamily="18" charset="-34"/>
              </a:rPr>
              <a:t> </a:t>
            </a:r>
            <a:r>
              <a:rPr lang="en-US" sz="3600" b="1" dirty="0" err="1" smtClean="0">
                <a:latin typeface="JasmineUPC" pitchFamily="18" charset="-34"/>
                <a:cs typeface="JasmineUPC" pitchFamily="18" charset="-34"/>
              </a:rPr>
              <a:t>pulgadas</a:t>
            </a:r>
            <a:r>
              <a:rPr lang="en-US" sz="3600" b="1" dirty="0" smtClean="0">
                <a:latin typeface="JasmineUPC" pitchFamily="18" charset="-34"/>
                <a:cs typeface="JasmineUPC" pitchFamily="18" charset="-34"/>
              </a:rPr>
              <a:t>) </a:t>
            </a:r>
            <a:endParaRPr lang="en-US" sz="3600" b="1" dirty="0">
              <a:latin typeface="JasmineUPC" pitchFamily="18" charset="-34"/>
              <a:cs typeface="JasmineUPC" pitchFamily="18" charset="-34"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705600" y="838200"/>
            <a:ext cx="1832125" cy="275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28600"/>
            <a:ext cx="3429000" cy="5897563"/>
          </a:xfrm>
        </p:spPr>
        <p:txBody>
          <a:bodyPr/>
          <a:lstStyle/>
          <a:p>
            <a:r>
              <a:rPr lang="en-US" dirty="0" smtClean="0"/>
              <a:t>Adjective agreement: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Masculine nouns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Feminine nouns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Examples: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228600"/>
            <a:ext cx="4953000" cy="5897563"/>
          </a:xfrm>
        </p:spPr>
        <p:txBody>
          <a:bodyPr/>
          <a:lstStyle/>
          <a:p>
            <a:r>
              <a:rPr lang="en-US" dirty="0" smtClean="0"/>
              <a:t>Adjectives in Spanish change their forms to match the nouns they describe. </a:t>
            </a:r>
          </a:p>
          <a:p>
            <a:endParaRPr lang="en-US" dirty="0"/>
          </a:p>
          <a:p>
            <a:r>
              <a:rPr lang="en-US" dirty="0" smtClean="0"/>
              <a:t>With masculine nouns use 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–o </a:t>
            </a:r>
            <a:r>
              <a:rPr lang="en-US" dirty="0" smtClean="0"/>
              <a:t>at the end of the adjective.</a:t>
            </a:r>
          </a:p>
          <a:p>
            <a:endParaRPr lang="en-US" dirty="0"/>
          </a:p>
          <a:p>
            <a:r>
              <a:rPr lang="en-US" dirty="0" smtClean="0"/>
              <a:t>With feminine nouns use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–a </a:t>
            </a:r>
            <a:r>
              <a:rPr lang="en-US" dirty="0" smtClean="0"/>
              <a:t>at the end of the adjective.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El </a:t>
            </a:r>
            <a:r>
              <a:rPr lang="en-US" dirty="0" err="1" smtClean="0"/>
              <a:t>chico</a:t>
            </a:r>
            <a:r>
              <a:rPr lang="en-US" dirty="0" smtClean="0"/>
              <a:t> </a:t>
            </a:r>
            <a:r>
              <a:rPr lang="en-US" dirty="0" err="1" smtClean="0"/>
              <a:t>rubi</a:t>
            </a:r>
            <a:r>
              <a:rPr lang="en-US" dirty="0" err="1" smtClean="0">
                <a:solidFill>
                  <a:srgbClr val="00B0F0"/>
                </a:solidFill>
              </a:rPr>
              <a:t>o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 smtClean="0"/>
              <a:t>La </a:t>
            </a:r>
            <a:r>
              <a:rPr lang="en-US" dirty="0" err="1" smtClean="0"/>
              <a:t>Chica</a:t>
            </a:r>
            <a:r>
              <a:rPr lang="en-US" dirty="0" smtClean="0"/>
              <a:t> </a:t>
            </a:r>
            <a:r>
              <a:rPr lang="en-US" dirty="0" err="1" smtClean="0"/>
              <a:t>rubi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453329"/>
            <a:ext cx="1600200" cy="24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8600"/>
            <a:ext cx="3352800" cy="5897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Adjectives that end with an –e</a:t>
            </a:r>
          </a:p>
          <a:p>
            <a:pPr>
              <a:buNone/>
            </a:pPr>
            <a:r>
              <a:rPr lang="en-US" dirty="0" smtClean="0"/>
              <a:t>Example: </a:t>
            </a:r>
            <a:r>
              <a:rPr lang="en-US" dirty="0" err="1" smtClean="0"/>
              <a:t>Fuerte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Adjectives that end in –</a:t>
            </a:r>
            <a:r>
              <a:rPr lang="en-US" dirty="0" err="1" smtClean="0"/>
              <a:t>dor</a:t>
            </a:r>
            <a:r>
              <a:rPr lang="en-US" dirty="0" smtClean="0"/>
              <a:t> or if it refers to nationality.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If there is more than 1 person being described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1400" y="228600"/>
            <a:ext cx="5105400" cy="5897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Many do not change, no matter what gender. </a:t>
            </a:r>
          </a:p>
          <a:p>
            <a:r>
              <a:rPr lang="en-US" dirty="0" smtClean="0"/>
              <a:t>Pablo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fuerte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Laura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fuerte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Add –a for feminine nouns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trabajador</a:t>
            </a:r>
            <a:r>
              <a:rPr lang="en-US" dirty="0" smtClean="0"/>
              <a:t>/a</a:t>
            </a:r>
          </a:p>
          <a:p>
            <a:pPr lvl="1"/>
            <a:r>
              <a:rPr lang="en-US" dirty="0" err="1" smtClean="0"/>
              <a:t>Mexicano</a:t>
            </a:r>
            <a:r>
              <a:rPr lang="en-US" dirty="0" smtClean="0"/>
              <a:t>/Mexicana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Add  -s or –</a:t>
            </a:r>
            <a:r>
              <a:rPr lang="en-US" dirty="0" err="1" smtClean="0"/>
              <a:t>es</a:t>
            </a:r>
            <a:r>
              <a:rPr lang="en-US" dirty="0" smtClean="0"/>
              <a:t> to make the adjectives plural. </a:t>
            </a:r>
          </a:p>
          <a:p>
            <a:pPr lvl="1"/>
            <a:r>
              <a:rPr lang="en-US" dirty="0" smtClean="0"/>
              <a:t>If they end in a vowel add –s, with the consonant add -</a:t>
            </a:r>
            <a:r>
              <a:rPr lang="en-US" dirty="0" err="1" smtClean="0"/>
              <a:t>es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0"/>
            <a:ext cx="34290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Good looking</a:t>
            </a:r>
          </a:p>
          <a:p>
            <a:pPr>
              <a:buNone/>
            </a:pPr>
            <a:r>
              <a:rPr lang="en-US" dirty="0" smtClean="0"/>
              <a:t>Blonde</a:t>
            </a:r>
          </a:p>
          <a:p>
            <a:pPr>
              <a:buNone/>
            </a:pPr>
            <a:r>
              <a:rPr lang="en-US" dirty="0" smtClean="0"/>
              <a:t>Intelligent</a:t>
            </a:r>
          </a:p>
          <a:p>
            <a:pPr>
              <a:buNone/>
            </a:pPr>
            <a:r>
              <a:rPr lang="en-US" dirty="0" smtClean="0"/>
              <a:t>Artistic</a:t>
            </a:r>
          </a:p>
          <a:p>
            <a:pPr>
              <a:buNone/>
            </a:pPr>
            <a:r>
              <a:rPr lang="en-US" dirty="0" smtClean="0"/>
              <a:t>Caring </a:t>
            </a:r>
          </a:p>
          <a:p>
            <a:pPr>
              <a:buNone/>
            </a:pPr>
            <a:r>
              <a:rPr lang="en-US" dirty="0" smtClean="0"/>
              <a:t>Timid</a:t>
            </a:r>
          </a:p>
          <a:p>
            <a:pPr>
              <a:buNone/>
            </a:pPr>
            <a:r>
              <a:rPr lang="en-US" dirty="0" smtClean="0"/>
              <a:t>Red haired</a:t>
            </a:r>
          </a:p>
          <a:p>
            <a:pPr>
              <a:buNone/>
            </a:pPr>
            <a:r>
              <a:rPr lang="en-US" dirty="0" smtClean="0"/>
              <a:t>Happy</a:t>
            </a:r>
          </a:p>
          <a:p>
            <a:pPr>
              <a:buNone/>
            </a:pPr>
            <a:r>
              <a:rPr lang="en-US" dirty="0" smtClean="0"/>
              <a:t>Extroverted</a:t>
            </a:r>
          </a:p>
          <a:p>
            <a:pPr>
              <a:buNone/>
            </a:pPr>
            <a:r>
              <a:rPr lang="en-US" dirty="0" smtClean="0"/>
              <a:t>Tall</a:t>
            </a:r>
          </a:p>
          <a:p>
            <a:pPr>
              <a:buNone/>
            </a:pPr>
            <a:r>
              <a:rPr lang="en-US" dirty="0" smtClean="0"/>
              <a:t>Athletic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0"/>
            <a:ext cx="4953000" cy="6126163"/>
          </a:xfrm>
        </p:spPr>
        <p:txBody>
          <a:bodyPr>
            <a:normAutofit/>
          </a:bodyPr>
          <a:lstStyle/>
          <a:p>
            <a:r>
              <a:rPr lang="es-MX" dirty="0" smtClean="0"/>
              <a:t>Guapo(a)</a:t>
            </a:r>
          </a:p>
          <a:p>
            <a:r>
              <a:rPr lang="es-MX" dirty="0" smtClean="0"/>
              <a:t>Rubio(a)</a:t>
            </a:r>
          </a:p>
          <a:p>
            <a:r>
              <a:rPr lang="es-MX" dirty="0" smtClean="0"/>
              <a:t>Inteligente</a:t>
            </a:r>
          </a:p>
          <a:p>
            <a:r>
              <a:rPr lang="es-MX" dirty="0" smtClean="0"/>
              <a:t>Artístico(a)</a:t>
            </a:r>
          </a:p>
          <a:p>
            <a:r>
              <a:rPr lang="es-MX" dirty="0" smtClean="0"/>
              <a:t>Cariñoso(a)</a:t>
            </a:r>
          </a:p>
          <a:p>
            <a:r>
              <a:rPr lang="es-MX" dirty="0" smtClean="0"/>
              <a:t>Tímido(a)</a:t>
            </a:r>
          </a:p>
          <a:p>
            <a:r>
              <a:rPr lang="es-MX" dirty="0" smtClean="0"/>
              <a:t>Pelirrojo(a)</a:t>
            </a:r>
          </a:p>
          <a:p>
            <a:r>
              <a:rPr lang="es-MX" dirty="0" smtClean="0"/>
              <a:t>Alegre</a:t>
            </a:r>
          </a:p>
          <a:p>
            <a:r>
              <a:rPr lang="es-MX" dirty="0" smtClean="0"/>
              <a:t>Extrovertido(a)</a:t>
            </a:r>
          </a:p>
          <a:p>
            <a:r>
              <a:rPr lang="es-MX" dirty="0" smtClean="0"/>
              <a:t>Alto(a)</a:t>
            </a:r>
          </a:p>
          <a:p>
            <a:r>
              <a:rPr lang="es-MX" dirty="0" smtClean="0"/>
              <a:t>Atlético(a)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914400"/>
            <a:ext cx="2237786" cy="336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8600"/>
            <a:ext cx="2667000" cy="5897563"/>
          </a:xfrm>
        </p:spPr>
        <p:txBody>
          <a:bodyPr/>
          <a:lstStyle/>
          <a:p>
            <a:r>
              <a:rPr lang="en-US" dirty="0" smtClean="0"/>
              <a:t>Nice</a:t>
            </a:r>
          </a:p>
          <a:p>
            <a:r>
              <a:rPr lang="en-US" dirty="0" smtClean="0"/>
              <a:t>Introverted</a:t>
            </a:r>
          </a:p>
          <a:p>
            <a:r>
              <a:rPr lang="en-US" dirty="0" smtClean="0"/>
              <a:t>Gray hair</a:t>
            </a:r>
          </a:p>
          <a:p>
            <a:r>
              <a:rPr lang="en-US" dirty="0" smtClean="0"/>
              <a:t>Sophisticated</a:t>
            </a:r>
          </a:p>
          <a:p>
            <a:r>
              <a:rPr lang="en-US" dirty="0" smtClean="0"/>
              <a:t>short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5600" y="228600"/>
            <a:ext cx="5791200" cy="5897563"/>
          </a:xfrm>
        </p:spPr>
        <p:txBody>
          <a:bodyPr/>
          <a:lstStyle/>
          <a:p>
            <a:r>
              <a:rPr lang="es-MX" dirty="0" smtClean="0"/>
              <a:t>Simpático(a)</a:t>
            </a:r>
          </a:p>
          <a:p>
            <a:r>
              <a:rPr lang="es-MX" dirty="0" smtClean="0"/>
              <a:t>Introvertido(a)</a:t>
            </a:r>
          </a:p>
          <a:p>
            <a:r>
              <a:rPr lang="es-MX" dirty="0" smtClean="0"/>
              <a:t>Canas</a:t>
            </a:r>
          </a:p>
          <a:p>
            <a:r>
              <a:rPr lang="es-MX" dirty="0" smtClean="0"/>
              <a:t>Sofisticado(a)</a:t>
            </a:r>
          </a:p>
          <a:p>
            <a:r>
              <a:rPr lang="es-MX" dirty="0" smtClean="0"/>
              <a:t>Bajo(a)</a:t>
            </a:r>
            <a:endParaRPr lang="es-MX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057400"/>
            <a:ext cx="3049108" cy="458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2757</TotalTime>
  <Words>302</Words>
  <Application>Microsoft Office PowerPoint</Application>
  <PresentationFormat>On-screen Show (4:3)</PresentationFormat>
  <Paragraphs>94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Vocabulario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 Romo</dc:creator>
  <cp:lastModifiedBy>Ricardo Romo</cp:lastModifiedBy>
  <cp:revision>3</cp:revision>
  <dcterms:created xsi:type="dcterms:W3CDTF">2012-07-22T21:31:03Z</dcterms:created>
  <dcterms:modified xsi:type="dcterms:W3CDTF">2012-07-24T19:28:35Z</dcterms:modified>
</cp:coreProperties>
</file>