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FECE8-0216-4526-A806-66FAAF298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4179-99B7-4752-8F5B-516C784508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66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OPINIONS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6400800" cy="1752600"/>
          </a:xfrm>
        </p:spPr>
        <p:txBody>
          <a:bodyPr/>
          <a:lstStyle/>
          <a:p>
            <a:r>
              <a:rPr lang="en-US" dirty="0" smtClean="0"/>
              <a:t>CAPÍTULO 4 PRIMER PASO</a:t>
            </a:r>
            <a:endParaRPr lang="en-US" dirty="0"/>
          </a:p>
        </p:txBody>
      </p:sp>
      <p:pic>
        <p:nvPicPr>
          <p:cNvPr id="16386" name="Picture 2" descr="http://ts4.mm.bing.net/th?id=I.4559301871468635&amp;pid=1.7&amp;w=139&amp;h=138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9800"/>
            <a:ext cx="3381375" cy="3357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/>
          <a:lstStyle/>
          <a:p>
            <a:r>
              <a:rPr lang="es-SV" dirty="0" smtClean="0">
                <a:solidFill>
                  <a:srgbClr val="FFFF00"/>
                </a:solidFill>
                <a:latin typeface="Times New Roman"/>
                <a:cs typeface="Times New Roman"/>
              </a:rPr>
              <a:t>¡</a:t>
            </a:r>
            <a:r>
              <a:rPr lang="es-SV" dirty="0" smtClean="0">
                <a:solidFill>
                  <a:srgbClr val="FFFF00"/>
                </a:solidFill>
              </a:rPr>
              <a:t>Y no hay que…!</a:t>
            </a:r>
          </a:p>
          <a:p>
            <a:r>
              <a:rPr lang="es-SV" dirty="0" smtClean="0"/>
              <a:t>Preocuparse</a:t>
            </a:r>
          </a:p>
          <a:p>
            <a:endParaRPr lang="es-SV" dirty="0" smtClean="0"/>
          </a:p>
          <a:p>
            <a:endParaRPr lang="es-SV" dirty="0" smtClean="0"/>
          </a:p>
          <a:p>
            <a:r>
              <a:rPr lang="es-SV" dirty="0" smtClean="0"/>
              <a:t>Suspender la clase</a:t>
            </a:r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SV" dirty="0" smtClean="0"/>
              <a:t>Dejar el libro en casa</a:t>
            </a:r>
            <a:endParaRPr lang="es-SV" dirty="0"/>
          </a:p>
        </p:txBody>
      </p:sp>
      <p:cxnSp>
        <p:nvCxnSpPr>
          <p:cNvPr id="6" name="Straight Connector 5"/>
          <p:cNvCxnSpPr>
            <a:stCxn id="2" idx="0"/>
          </p:cNvCxnSpPr>
          <p:nvPr/>
        </p:nvCxnSpPr>
        <p:spPr>
          <a:xfrm>
            <a:off x="4572000" y="274638"/>
            <a:ext cx="0" cy="6583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 descr="http://ts3.mm.bing.net/th?id=H.5064862395139662&amp;pid=1.7&amp;w=154&amp;h=150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8600"/>
            <a:ext cx="1466850" cy="1428750"/>
          </a:xfrm>
          <a:prstGeom prst="rect">
            <a:avLst/>
          </a:prstGeom>
          <a:noFill/>
        </p:spPr>
      </p:pic>
      <p:pic>
        <p:nvPicPr>
          <p:cNvPr id="18436" name="Picture 4" descr="http://ts2.mm.bing.net/th?id=I.4832805362205117&amp;pid=1.7&amp;w=84&amp;h=152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057400"/>
            <a:ext cx="1094873" cy="1981200"/>
          </a:xfrm>
          <a:prstGeom prst="rect">
            <a:avLst/>
          </a:prstGeom>
          <a:noFill/>
        </p:spPr>
      </p:pic>
      <p:pic>
        <p:nvPicPr>
          <p:cNvPr id="18438" name="Picture 6" descr="http://ts4.mm.bing.net/th?id=H.4644591332425767&amp;pid=1.7&amp;w=166&amp;h=155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343400"/>
            <a:ext cx="1581150" cy="1476375"/>
          </a:xfrm>
          <a:prstGeom prst="rect">
            <a:avLst/>
          </a:prstGeom>
          <a:noFill/>
        </p:spPr>
      </p:pic>
      <p:pic>
        <p:nvPicPr>
          <p:cNvPr id="18440" name="Picture 8" descr="http://ts3.mm.bing.net/th?id=I.4687008426362466&amp;pid=1.7&amp;w=144&amp;h=145&amp;c=7&amp;rs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4495800"/>
            <a:ext cx="1371600" cy="1381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Asking for and giving opinions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43400" cy="4663440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ask for someone’s opinion, say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do you </a:t>
            </a:r>
            <a:r>
              <a:rPr lang="en-US" dirty="0" smtClean="0"/>
              <a:t>think about….?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¿</a:t>
            </a:r>
            <a:r>
              <a:rPr lang="en-US" dirty="0" err="1" smtClean="0">
                <a:solidFill>
                  <a:srgbClr val="00B0F0"/>
                </a:solidFill>
              </a:rPr>
              <a:t>Qué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parece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+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noun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</a:p>
          <a:p>
            <a:endParaRPr lang="en-US" dirty="0" smtClean="0"/>
          </a:p>
          <a:p>
            <a:r>
              <a:rPr lang="es-MX" dirty="0" smtClean="0"/>
              <a:t>¿Qué te </a:t>
            </a:r>
            <a:r>
              <a:rPr lang="es-MX" dirty="0" smtClean="0"/>
              <a:t>parece </a:t>
            </a:r>
            <a:r>
              <a:rPr lang="es-MX" dirty="0" smtClean="0">
                <a:solidFill>
                  <a:srgbClr val="FFFF00"/>
                </a:solidFill>
              </a:rPr>
              <a:t>el colegio</a:t>
            </a:r>
            <a:r>
              <a:rPr lang="es-MX" dirty="0" smtClean="0">
                <a:solidFill>
                  <a:srgbClr val="FFFF00"/>
                </a:solidFill>
              </a:rPr>
              <a:t>?</a:t>
            </a:r>
            <a:r>
              <a:rPr lang="es-MX" dirty="0" smtClean="0">
                <a:solidFill>
                  <a:srgbClr val="FFFF00"/>
                </a:solidFill>
              </a:rPr>
              <a:t> </a:t>
            </a:r>
            <a:endParaRPr lang="es-MX" dirty="0" smtClean="0">
              <a:solidFill>
                <a:srgbClr val="FFFF00"/>
              </a:solidFill>
            </a:endParaRP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¿</a:t>
            </a:r>
            <a:r>
              <a:rPr lang="es-MX" dirty="0" smtClean="0"/>
              <a:t>Qué te parece </a:t>
            </a:r>
            <a:r>
              <a:rPr lang="es-MX" dirty="0" smtClean="0">
                <a:solidFill>
                  <a:srgbClr val="FFFF00"/>
                </a:solidFill>
              </a:rPr>
              <a:t>la nueva estudiante?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5800" y="914400"/>
            <a:ext cx="7620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4407408" cy="5334000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Do </a:t>
            </a:r>
            <a:r>
              <a:rPr lang="es-MX" dirty="0" err="1" smtClean="0">
                <a:solidFill>
                  <a:srgbClr val="FFFF00"/>
                </a:solidFill>
              </a:rPr>
              <a:t>you</a:t>
            </a:r>
            <a:r>
              <a:rPr lang="es-MX" dirty="0" smtClean="0">
                <a:solidFill>
                  <a:srgbClr val="FFFF00"/>
                </a:solidFill>
              </a:rPr>
              <a:t> </a:t>
            </a:r>
            <a:r>
              <a:rPr lang="es-MX" dirty="0" err="1" smtClean="0">
                <a:solidFill>
                  <a:srgbClr val="FFFF00"/>
                </a:solidFill>
              </a:rPr>
              <a:t>think</a:t>
            </a:r>
            <a:r>
              <a:rPr lang="es-MX" dirty="0" smtClean="0">
                <a:solidFill>
                  <a:srgbClr val="FFFF00"/>
                </a:solidFill>
              </a:rPr>
              <a:t> </a:t>
            </a:r>
            <a:r>
              <a:rPr lang="es-MX" dirty="0" err="1" smtClean="0">
                <a:solidFill>
                  <a:srgbClr val="FFFF00"/>
                </a:solidFill>
              </a:rPr>
              <a:t>that</a:t>
            </a:r>
            <a:r>
              <a:rPr lang="es-MX" dirty="0" smtClean="0">
                <a:solidFill>
                  <a:srgbClr val="FFFF00"/>
                </a:solidFill>
              </a:rPr>
              <a:t>….?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s-MX" dirty="0" smtClean="0">
                <a:solidFill>
                  <a:srgbClr val="92D050"/>
                </a:solidFill>
              </a:rPr>
              <a:t>Do </a:t>
            </a:r>
            <a:r>
              <a:rPr lang="es-MX" dirty="0" err="1" smtClean="0">
                <a:solidFill>
                  <a:srgbClr val="92D050"/>
                </a:solidFill>
              </a:rPr>
              <a:t>you</a:t>
            </a:r>
            <a:r>
              <a:rPr lang="es-MX" dirty="0" smtClean="0">
                <a:solidFill>
                  <a:srgbClr val="92D050"/>
                </a:solidFill>
              </a:rPr>
              <a:t> </a:t>
            </a:r>
            <a:r>
              <a:rPr lang="es-MX" dirty="0" err="1" smtClean="0">
                <a:solidFill>
                  <a:srgbClr val="92D050"/>
                </a:solidFill>
              </a:rPr>
              <a:t>think</a:t>
            </a:r>
            <a:r>
              <a:rPr lang="es-MX" dirty="0" smtClean="0">
                <a:solidFill>
                  <a:srgbClr val="92D050"/>
                </a:solidFill>
              </a:rPr>
              <a:t> </a:t>
            </a:r>
            <a:r>
              <a:rPr lang="es-MX" dirty="0" err="1" smtClean="0">
                <a:solidFill>
                  <a:srgbClr val="92D050"/>
                </a:solidFill>
              </a:rPr>
              <a:t>that</a:t>
            </a:r>
            <a:r>
              <a:rPr lang="es-MX" dirty="0" smtClean="0">
                <a:solidFill>
                  <a:srgbClr val="92D050"/>
                </a:solidFill>
              </a:rPr>
              <a:t>…?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¿Te parece que </a:t>
            </a:r>
            <a:r>
              <a:rPr lang="es-MX" dirty="0" smtClean="0"/>
              <a:t>+</a:t>
            </a:r>
            <a:r>
              <a:rPr lang="es-MX" dirty="0" smtClean="0">
                <a:solidFill>
                  <a:srgbClr val="FFFF00"/>
                </a:solidFill>
              </a:rPr>
              <a:t> </a:t>
            </a:r>
            <a:r>
              <a:rPr lang="es-MX" u="sng" dirty="0" smtClean="0">
                <a:solidFill>
                  <a:srgbClr val="FFFF00"/>
                </a:solidFill>
              </a:rPr>
              <a:t>los profesores son difíciles</a:t>
            </a:r>
            <a:r>
              <a:rPr lang="es-MX" dirty="0" smtClean="0">
                <a:solidFill>
                  <a:srgbClr val="FFFF00"/>
                </a:solidFill>
              </a:rPr>
              <a:t>?</a:t>
            </a:r>
          </a:p>
          <a:p>
            <a:r>
              <a:rPr lang="es-MX" i="1" dirty="0" smtClean="0"/>
              <a:t>Sí me parece que son excelentes, pero algunos son difíciles.</a:t>
            </a:r>
            <a:endParaRPr lang="en-US" i="1" dirty="0" smtClean="0"/>
          </a:p>
          <a:p>
            <a:endParaRPr lang="es-MX" dirty="0" smtClean="0"/>
          </a:p>
          <a:p>
            <a:r>
              <a:rPr lang="es-MX" dirty="0" smtClean="0">
                <a:solidFill>
                  <a:srgbClr val="92D050"/>
                </a:solidFill>
              </a:rPr>
              <a:t>¿Crees que + la profesora va a llegar tarde</a:t>
            </a:r>
            <a:r>
              <a:rPr lang="es-MX" dirty="0" smtClean="0">
                <a:solidFill>
                  <a:srgbClr val="92D050"/>
                </a:solidFill>
              </a:rPr>
              <a:t>?</a:t>
            </a:r>
          </a:p>
          <a:p>
            <a:r>
              <a:rPr lang="es-MX" dirty="0" smtClean="0"/>
              <a:t>No, yo creo que llega pronto.</a:t>
            </a:r>
            <a:endParaRPr lang="en-US" dirty="0" smtClean="0"/>
          </a:p>
          <a:p>
            <a:r>
              <a:rPr lang="es-MX" dirty="0" smtClean="0"/>
              <a:t> </a:t>
            </a:r>
            <a:endParaRPr lang="en-US" dirty="0" smtClean="0"/>
          </a:p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In </a:t>
            </a:r>
            <a:r>
              <a:rPr lang="es-MX" dirty="0" err="1" smtClean="0">
                <a:solidFill>
                  <a:srgbClr val="FFFF00"/>
                </a:solidFill>
              </a:rPr>
              <a:t>your</a:t>
            </a:r>
            <a:r>
              <a:rPr lang="es-MX" dirty="0" smtClean="0">
                <a:solidFill>
                  <a:srgbClr val="FFFF00"/>
                </a:solidFill>
              </a:rPr>
              <a:t> opinión</a:t>
            </a:r>
            <a:r>
              <a:rPr lang="es-MX" dirty="0" smtClean="0">
                <a:solidFill>
                  <a:srgbClr val="FFFF00"/>
                </a:solidFill>
              </a:rPr>
              <a:t>…?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n-US" dirty="0" smtClean="0"/>
              <a:t>It seems…. to me.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¿En tu opinión es + </a:t>
            </a:r>
            <a:r>
              <a:rPr lang="es-MX" u="sng" dirty="0" smtClean="0">
                <a:solidFill>
                  <a:srgbClr val="FFFF00"/>
                </a:solidFill>
              </a:rPr>
              <a:t>buena la nota de 8.5?</a:t>
            </a:r>
            <a:endParaRPr lang="en-US" u="sng" dirty="0" smtClean="0">
              <a:solidFill>
                <a:srgbClr val="FFFF00"/>
              </a:solidFill>
            </a:endParaRPr>
          </a:p>
          <a:p>
            <a:r>
              <a:rPr lang="es-MX" i="1" dirty="0" smtClean="0"/>
              <a:t>Sí, para mí es una nota buena.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s-SV" dirty="0" smtClean="0"/>
              <a:t>Me </a:t>
            </a:r>
            <a:r>
              <a:rPr lang="es-SV" dirty="0" smtClean="0"/>
              <a:t>pa</a:t>
            </a:r>
            <a:r>
              <a:rPr lang="es-SV" dirty="0" smtClean="0"/>
              <a:t>rece estupendo.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990600"/>
            <a:ext cx="76200" cy="586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tell a friend what he or she should do, say: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should…</a:t>
            </a:r>
          </a:p>
          <a:p>
            <a:endParaRPr lang="en-US" dirty="0"/>
          </a:p>
          <a:p>
            <a:r>
              <a:rPr lang="en-US" dirty="0" smtClean="0"/>
              <a:t>One must…</a:t>
            </a:r>
          </a:p>
          <a:p>
            <a:endParaRPr lang="en-US" dirty="0"/>
          </a:p>
          <a:p>
            <a:r>
              <a:rPr lang="en-US" dirty="0" smtClean="0"/>
              <a:t>You should…</a:t>
            </a:r>
          </a:p>
          <a:p>
            <a:endParaRPr lang="en-US" dirty="0"/>
          </a:p>
          <a:p>
            <a:r>
              <a:rPr lang="en-US" dirty="0" smtClean="0"/>
              <a:t>It’s important…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SV" dirty="0" smtClean="0">
                <a:solidFill>
                  <a:srgbClr val="FFFF00"/>
                </a:solidFill>
              </a:rPr>
              <a:t>Deber</a:t>
            </a:r>
            <a:r>
              <a:rPr lang="es-SV" dirty="0" smtClean="0">
                <a:solidFill>
                  <a:srgbClr val="FFFF00"/>
                </a:solidFill>
                <a:latin typeface="Times New Roman"/>
                <a:cs typeface="Times New Roman"/>
              </a:rPr>
              <a:t>ías</a:t>
            </a:r>
            <a:r>
              <a:rPr lang="es-SV" dirty="0" smtClean="0">
                <a:latin typeface="Times New Roman"/>
                <a:cs typeface="Times New Roman"/>
              </a:rPr>
              <a:t> </a:t>
            </a:r>
            <a:r>
              <a:rPr lang="es-SV" u="sng" dirty="0" smtClean="0">
                <a:latin typeface="Times New Roman"/>
                <a:cs typeface="Times New Roman"/>
              </a:rPr>
              <a:t>tomar</a:t>
            </a:r>
            <a:r>
              <a:rPr lang="es-SV" dirty="0" smtClean="0">
                <a:latin typeface="Times New Roman"/>
                <a:cs typeface="Times New Roman"/>
              </a:rPr>
              <a:t> historia con el profesor Ramírez.</a:t>
            </a:r>
          </a:p>
          <a:p>
            <a:r>
              <a:rPr lang="es-SV" dirty="0" smtClean="0">
                <a:solidFill>
                  <a:srgbClr val="FFFF00"/>
                </a:solidFill>
                <a:latin typeface="Times New Roman"/>
                <a:cs typeface="Times New Roman"/>
              </a:rPr>
              <a:t>Hay que </a:t>
            </a:r>
            <a:r>
              <a:rPr lang="es-SV" u="sng" dirty="0" smtClean="0">
                <a:latin typeface="Times New Roman"/>
                <a:cs typeface="Times New Roman"/>
              </a:rPr>
              <a:t>trabajar</a:t>
            </a:r>
            <a:r>
              <a:rPr lang="es-SV" dirty="0" smtClean="0">
                <a:latin typeface="Times New Roman"/>
                <a:cs typeface="Times New Roman"/>
              </a:rPr>
              <a:t> mucho en la clase.</a:t>
            </a:r>
          </a:p>
          <a:p>
            <a:r>
              <a:rPr lang="es-SV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Debes</a:t>
            </a:r>
            <a:r>
              <a:rPr lang="es-SV" dirty="0" smtClean="0">
                <a:latin typeface="Times New Roman"/>
                <a:cs typeface="Times New Roman"/>
              </a:rPr>
              <a:t> </a:t>
            </a:r>
            <a:r>
              <a:rPr lang="es-SV" u="sng" dirty="0" smtClean="0">
                <a:latin typeface="Times New Roman"/>
                <a:cs typeface="Times New Roman"/>
              </a:rPr>
              <a:t>estudiar</a:t>
            </a:r>
            <a:r>
              <a:rPr lang="es-SV" dirty="0" smtClean="0">
                <a:latin typeface="Times New Roman"/>
                <a:cs typeface="Times New Roman"/>
              </a:rPr>
              <a:t> más para sacar buenas notas.</a:t>
            </a:r>
          </a:p>
          <a:p>
            <a:r>
              <a:rPr lang="es-SV" dirty="0" smtClean="0">
                <a:solidFill>
                  <a:srgbClr val="FFFF00"/>
                </a:solidFill>
                <a:latin typeface="Times New Roman"/>
                <a:cs typeface="Times New Roman"/>
              </a:rPr>
              <a:t>Es importante </a:t>
            </a:r>
            <a:r>
              <a:rPr lang="es-SV" u="sng" dirty="0" smtClean="0">
                <a:latin typeface="Times New Roman"/>
                <a:cs typeface="Times New Roman"/>
              </a:rPr>
              <a:t>hacer </a:t>
            </a:r>
            <a:r>
              <a:rPr lang="es-SV" dirty="0" smtClean="0">
                <a:latin typeface="Times New Roman"/>
                <a:cs typeface="Times New Roman"/>
              </a:rPr>
              <a:t>toda la tarea.</a:t>
            </a:r>
            <a:endParaRPr lang="es-S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SV" dirty="0" smtClean="0"/>
              <a:t>Llegar a tiempo.</a:t>
            </a:r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SV" dirty="0" smtClean="0"/>
              <a:t>Prestar atenci</a:t>
            </a:r>
            <a:r>
              <a:rPr lang="es-SV" dirty="0" smtClean="0">
                <a:latin typeface="Calibri"/>
              </a:rPr>
              <a:t>ón</a:t>
            </a:r>
            <a:endParaRPr lang="es-SV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1295400"/>
            <a:ext cx="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6" name="Picture 2" descr="http://ts2.mm.bing.net/th?id=I.5040840693515545&amp;pid=1.7&amp;w=118&amp;h=149&amp;c=7&amp;rs=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1962150" cy="2477630"/>
          </a:xfrm>
          <a:prstGeom prst="rect">
            <a:avLst/>
          </a:prstGeom>
          <a:noFill/>
        </p:spPr>
      </p:pic>
      <p:pic>
        <p:nvPicPr>
          <p:cNvPr id="21508" name="Picture 4" descr="http://ts2.mm.bing.net/th?id=H.4710600660354041&amp;pid=1.7&amp;w=141&amp;h=155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191000"/>
            <a:ext cx="2257425" cy="2481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"/>
            <a:ext cx="4114800" cy="5973763"/>
          </a:xfrm>
        </p:spPr>
        <p:txBody>
          <a:bodyPr/>
          <a:lstStyle/>
          <a:p>
            <a:r>
              <a:rPr lang="es-SV" dirty="0" smtClean="0"/>
              <a:t>Tomar apuntes.</a:t>
            </a:r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SV" dirty="0" smtClean="0"/>
              <a:t>Entregar la tarea.</a:t>
            </a:r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SV" dirty="0" smtClean="0"/>
              <a:t>Aprobar (</a:t>
            </a:r>
            <a:r>
              <a:rPr lang="es-SV" dirty="0" err="1" smtClean="0"/>
              <a:t>ue</a:t>
            </a:r>
            <a:r>
              <a:rPr lang="es-SV" dirty="0" smtClean="0"/>
              <a:t>) el examen.</a:t>
            </a:r>
            <a:endParaRPr lang="es-SV" dirty="0"/>
          </a:p>
        </p:txBody>
      </p:sp>
      <p:pic>
        <p:nvPicPr>
          <p:cNvPr id="20482" name="Picture 2" descr="http://ts3.mm.bing.net/th?id=H.4514428067317158&amp;pid=1.7&amp;w=259&amp;h=155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2466975" cy="1476375"/>
          </a:xfrm>
          <a:prstGeom prst="rect">
            <a:avLst/>
          </a:prstGeom>
          <a:noFill/>
        </p:spPr>
      </p:pic>
      <p:pic>
        <p:nvPicPr>
          <p:cNvPr id="20484" name="Picture 4" descr="http://ts4.mm.bing.net/th?id=I.4903483341931071&amp;pid=1.7&amp;w=219&amp;h=146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2743198" cy="1828800"/>
          </a:xfrm>
          <a:prstGeom prst="rect">
            <a:avLst/>
          </a:prstGeom>
          <a:noFill/>
        </p:spPr>
      </p:pic>
      <p:pic>
        <p:nvPicPr>
          <p:cNvPr id="20486" name="Picture 6" descr="http://ts4.mm.bing.net/th?id=I.4818765115033367&amp;pid=1.7&amp;w=140&amp;h=145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267200"/>
            <a:ext cx="2133598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600" y="0"/>
            <a:ext cx="5791200" cy="61261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s-SV" dirty="0" smtClean="0"/>
              <a:t>Sacar buenas notas.</a:t>
            </a:r>
          </a:p>
          <a:p>
            <a:endParaRPr lang="es-SV" dirty="0" smtClean="0"/>
          </a:p>
          <a:p>
            <a:endParaRPr lang="es-SV" dirty="0" smtClean="0"/>
          </a:p>
          <a:p>
            <a:r>
              <a:rPr lang="es-SV" dirty="0" smtClean="0"/>
              <a:t>Tomar la clase de…</a:t>
            </a:r>
          </a:p>
          <a:p>
            <a:endParaRPr lang="es-SV" dirty="0" smtClean="0"/>
          </a:p>
          <a:p>
            <a:endParaRPr lang="es-SV" dirty="0" smtClean="0"/>
          </a:p>
          <a:p>
            <a:r>
              <a:rPr lang="es-SV" dirty="0" smtClean="0"/>
              <a:t>Trabajar en la clase.</a:t>
            </a:r>
          </a:p>
          <a:p>
            <a:endParaRPr lang="es-SV" dirty="0" smtClean="0"/>
          </a:p>
          <a:p>
            <a:r>
              <a:rPr lang="es-SV" dirty="0" smtClean="0"/>
              <a:t>Estudiar m</a:t>
            </a:r>
            <a:r>
              <a:rPr lang="es-SV" dirty="0" smtClean="0">
                <a:latin typeface="Times New Roman"/>
                <a:cs typeface="Times New Roman"/>
              </a:rPr>
              <a:t>ás.</a:t>
            </a:r>
          </a:p>
          <a:p>
            <a:endParaRPr lang="es-SV" dirty="0" smtClean="0">
              <a:latin typeface="Times New Roman"/>
              <a:cs typeface="Times New Roman"/>
            </a:endParaRPr>
          </a:p>
          <a:p>
            <a:endParaRPr lang="es-SV" dirty="0" smtClean="0">
              <a:latin typeface="Times New Roman"/>
              <a:cs typeface="Times New Roman"/>
            </a:endParaRPr>
          </a:p>
          <a:p>
            <a:r>
              <a:rPr lang="es-SV" dirty="0" smtClean="0">
                <a:latin typeface="Times New Roman"/>
                <a:cs typeface="Times New Roman"/>
              </a:rPr>
              <a:t>Hacer toda la tarea .</a:t>
            </a:r>
            <a:endParaRPr lang="es-SV" dirty="0" smtClean="0"/>
          </a:p>
        </p:txBody>
      </p:sp>
      <p:pic>
        <p:nvPicPr>
          <p:cNvPr id="17410" name="Picture 2" descr="http://ts4.mm.bing.net/th?id=I.4677370514900803&amp;pid=1.7&amp;w=73&amp;h=154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572000"/>
            <a:ext cx="838200" cy="1768258"/>
          </a:xfrm>
          <a:prstGeom prst="rect">
            <a:avLst/>
          </a:prstGeom>
          <a:noFill/>
        </p:spPr>
      </p:pic>
      <p:pic>
        <p:nvPicPr>
          <p:cNvPr id="17412" name="Picture 4" descr="http://ts3.mm.bing.net/th?id=H.4614174372202598&amp;pid=1.7&amp;w=100&amp;h=83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0"/>
            <a:ext cx="1836142" cy="1524000"/>
          </a:xfrm>
          <a:prstGeom prst="rect">
            <a:avLst/>
          </a:prstGeom>
          <a:noFill/>
        </p:spPr>
      </p:pic>
      <p:pic>
        <p:nvPicPr>
          <p:cNvPr id="17414" name="Picture 6" descr="http://ts2.mm.bing.net/th?id=I.5001490210489953&amp;pid=1.7&amp;w=146&amp;h=142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524000"/>
            <a:ext cx="1390650" cy="1352550"/>
          </a:xfrm>
          <a:prstGeom prst="rect">
            <a:avLst/>
          </a:prstGeom>
          <a:noFill/>
        </p:spPr>
      </p:pic>
      <p:pic>
        <p:nvPicPr>
          <p:cNvPr id="17416" name="Picture 8" descr="http://ts1.mm.bing.net/th?id=H.4735472835036756&amp;pid=1.7&amp;w=200&amp;h=151&amp;c=7&amp;rs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667000"/>
            <a:ext cx="1905000" cy="1438275"/>
          </a:xfrm>
          <a:prstGeom prst="rect">
            <a:avLst/>
          </a:prstGeom>
          <a:noFill/>
        </p:spPr>
      </p:pic>
      <p:pic>
        <p:nvPicPr>
          <p:cNvPr id="17418" name="Picture 10" descr="http://ts1.mm.bing.net/th?id=I.4894773172633660&amp;pid=1.7&amp;w=230&amp;h=137&amp;c=7&amp;rs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4038600"/>
            <a:ext cx="2190750" cy="1304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343400" cy="6629400"/>
          </a:xfrm>
        </p:spPr>
        <p:txBody>
          <a:bodyPr>
            <a:normAutofit/>
          </a:bodyPr>
          <a:lstStyle/>
          <a:p>
            <a:r>
              <a:rPr lang="es-SV" dirty="0" smtClean="0">
                <a:solidFill>
                  <a:srgbClr val="FFFF00"/>
                </a:solidFill>
              </a:rPr>
              <a:t>En el colegio, hay que…</a:t>
            </a:r>
          </a:p>
          <a:p>
            <a:r>
              <a:rPr lang="es-SV" dirty="0" smtClean="0"/>
              <a:t>Cometer errores para aprender.</a:t>
            </a:r>
          </a:p>
          <a:p>
            <a:endParaRPr lang="es-SV" dirty="0" smtClean="0"/>
          </a:p>
          <a:p>
            <a:r>
              <a:rPr lang="es-SV" dirty="0" smtClean="0"/>
              <a:t>Repasar</a:t>
            </a:r>
          </a:p>
          <a:p>
            <a:endParaRPr lang="es-SV" dirty="0" smtClean="0"/>
          </a:p>
          <a:p>
            <a:endParaRPr lang="es-SV" dirty="0" smtClean="0"/>
          </a:p>
          <a:p>
            <a:r>
              <a:rPr lang="es-SV" dirty="0" smtClean="0"/>
              <a:t>Seguir las instrucciones.</a:t>
            </a:r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SV" dirty="0" smtClean="0"/>
              <a:t>Hacer preguntas. </a:t>
            </a:r>
            <a:endParaRPr lang="es-SV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417638"/>
            <a:ext cx="76200" cy="544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 descr="http://ts1.mm.bing.net/th?id=I.4518568413430084&amp;pid=1.7&amp;w=148&amp;h=149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800600"/>
            <a:ext cx="1334011" cy="1343026"/>
          </a:xfrm>
          <a:prstGeom prst="rect">
            <a:avLst/>
          </a:prstGeom>
          <a:noFill/>
        </p:spPr>
      </p:pic>
      <p:pic>
        <p:nvPicPr>
          <p:cNvPr id="19460" name="Picture 4" descr="http://ts2.mm.bing.net/th?id=I.4761319907131505&amp;pid=1.7&amp;w=231&amp;h=155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52400"/>
            <a:ext cx="2428875" cy="1629765"/>
          </a:xfrm>
          <a:prstGeom prst="rect">
            <a:avLst/>
          </a:prstGeom>
          <a:noFill/>
        </p:spPr>
      </p:pic>
      <p:pic>
        <p:nvPicPr>
          <p:cNvPr id="19462" name="Picture 6" descr="http://ts1.mm.bing.net/th?id=I.4517438847582716&amp;pid=1.7&amp;w=147&amp;h=147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828800"/>
            <a:ext cx="1219200" cy="1219200"/>
          </a:xfrm>
          <a:prstGeom prst="rect">
            <a:avLst/>
          </a:prstGeom>
          <a:noFill/>
        </p:spPr>
      </p:pic>
      <p:pic>
        <p:nvPicPr>
          <p:cNvPr id="19464" name="Picture 8" descr="http://ts3.mm.bing.net/th?id=H.4654456867914302&amp;pid=1.7&amp;w=212&amp;h=83&amp;c=7&amp;rs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200400"/>
            <a:ext cx="2603193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gular.doc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Singular</Template>
  <TotalTime>56</TotalTime>
  <Words>266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Singular.docx</vt:lpstr>
      <vt:lpstr>OPINIONS</vt:lpstr>
      <vt:lpstr>Asking for and giving opinions </vt:lpstr>
      <vt:lpstr>Slide 3</vt:lpstr>
      <vt:lpstr>Slide 4</vt:lpstr>
      <vt:lpstr>To tell a friend what he or she should do, say:  </vt:lpstr>
      <vt:lpstr>Vocabulario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OPINIONS</dc:title>
  <dc:creator>Ricardo Romo</dc:creator>
  <cp:lastModifiedBy>Ricardo Romo</cp:lastModifiedBy>
  <cp:revision>1</cp:revision>
  <dcterms:created xsi:type="dcterms:W3CDTF">2012-11-27T03:55:50Z</dcterms:created>
  <dcterms:modified xsi:type="dcterms:W3CDTF">2012-11-27T04:52:37Z</dcterms:modified>
</cp:coreProperties>
</file>