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88E80-494A-48BB-B01F-1433D08AC2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2C0F-AA6B-45B8-B5B7-7AF4C81D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2C0F-AA6B-45B8-B5B7-7AF4C81DF9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2C0F-AA6B-45B8-B5B7-7AF4C81DF9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9F56478-58B2-44B0-B17A-9D333147DDF2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3215F96-98EC-4460-9F47-BD9CA2239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Talking about likes and dislikes 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190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Rounded MT Bold" pitchFamily="34" charset="0"/>
              </a:rPr>
              <a:t>The cafeteria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Chocolate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Mexican food</a:t>
            </a:r>
          </a:p>
          <a:p>
            <a:r>
              <a:rPr lang="en-US" dirty="0" smtClean="0">
                <a:latin typeface="Arial Rounded MT Bold" pitchFamily="34" charset="0"/>
              </a:rPr>
              <a:t>Italian food</a:t>
            </a:r>
          </a:p>
          <a:p>
            <a:r>
              <a:rPr lang="en-US" dirty="0" smtClean="0">
                <a:latin typeface="Arial Rounded MT Bold" pitchFamily="34" charset="0"/>
              </a:rPr>
              <a:t>Chinese food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419600" cy="4407408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 Rounded MT Bold" pitchFamily="34" charset="0"/>
              </a:rPr>
              <a:t>La cafetería</a:t>
            </a: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El </a:t>
            </a:r>
            <a:r>
              <a:rPr lang="es-ES" dirty="0" smtClean="0">
                <a:latin typeface="Arial Rounded MT Bold" pitchFamily="34" charset="0"/>
              </a:rPr>
              <a:t>chocolate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 smtClean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La </a:t>
            </a:r>
            <a:r>
              <a:rPr lang="es-ES" dirty="0" smtClean="0">
                <a:latin typeface="Arial Rounded MT Bold" pitchFamily="34" charset="0"/>
              </a:rPr>
              <a:t>comida… </a:t>
            </a:r>
            <a:r>
              <a:rPr lang="es-ES" dirty="0">
                <a:latin typeface="Arial Rounded MT Bold" pitchFamily="34" charset="0"/>
              </a:rPr>
              <a:t>mexicana/</a:t>
            </a:r>
            <a:r>
              <a:rPr lang="es-ES" dirty="0">
                <a:solidFill>
                  <a:srgbClr val="00B0F0"/>
                </a:solidFill>
                <a:latin typeface="Arial Rounded MT Bold" pitchFamily="34" charset="0"/>
              </a:rPr>
              <a:t>italiana</a:t>
            </a:r>
            <a:r>
              <a:rPr lang="es-ES" dirty="0" smtClean="0">
                <a:latin typeface="Arial Rounded MT Bold" pitchFamily="34" charset="0"/>
              </a:rPr>
              <a:t>/</a:t>
            </a:r>
          </a:p>
          <a:p>
            <a:r>
              <a:rPr lang="es-ES" dirty="0" smtClean="0">
                <a:latin typeface="Arial Rounded MT Bold" pitchFamily="34" charset="0"/>
              </a:rPr>
              <a:t>china</a:t>
            </a:r>
            <a:endParaRPr lang="es-ES" dirty="0"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comida </a:t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0" y="2133600"/>
            <a:ext cx="1525020" cy="10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78" y="3239757"/>
            <a:ext cx="1094322" cy="109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99231"/>
            <a:ext cx="1066800" cy="95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Salad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Fruit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Pizza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 Rounded MT Bold" pitchFamily="34" charset="0"/>
              </a:rPr>
              <a:t>La </a:t>
            </a:r>
            <a:r>
              <a:rPr lang="en-US" dirty="0" err="1" smtClean="0">
                <a:latin typeface="Arial Rounded MT Bold" pitchFamily="34" charset="0"/>
              </a:rPr>
              <a:t>ensalada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La </a:t>
            </a:r>
            <a:r>
              <a:rPr lang="en-US" dirty="0" err="1" smtClean="0">
                <a:latin typeface="Arial Rounded MT Bold" pitchFamily="34" charset="0"/>
              </a:rPr>
              <a:t>fruta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La pizza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295400" cy="130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200400"/>
            <a:ext cx="1476375" cy="11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495800"/>
            <a:ext cx="1787094" cy="133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 Rounded MT Bold" pitchFamily="34" charset="0"/>
              </a:rPr>
              <a:t>What is a definite article: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What words are used with definite articles. 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Masculine definite article: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Feminine definite article: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83412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 Rounded MT Bold" pitchFamily="34" charset="0"/>
              </a:rPr>
              <a:t>Definite articles mean “The” in English. 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nouns</a:t>
            </a:r>
            <a:r>
              <a:rPr lang="en-US" dirty="0">
                <a:latin typeface="Arial Rounded MT Bold" pitchFamily="34" charset="0"/>
              </a:rPr>
              <a:t>.  </a:t>
            </a:r>
            <a:r>
              <a:rPr lang="en-US" dirty="0" smtClean="0">
                <a:latin typeface="Arial Rounded MT Bold" pitchFamily="34" charset="0"/>
              </a:rPr>
              <a:t> Nouns are words </a:t>
            </a:r>
            <a:r>
              <a:rPr lang="en-US" dirty="0">
                <a:latin typeface="Arial Rounded MT Bold" pitchFamily="34" charset="0"/>
              </a:rPr>
              <a:t>used to name people, places, and things.  All nouns </a:t>
            </a:r>
            <a:r>
              <a:rPr lang="en-US" dirty="0" smtClean="0">
                <a:latin typeface="Arial Rounded MT Bold" pitchFamily="34" charset="0"/>
              </a:rPr>
              <a:t>have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el</a:t>
            </a:r>
            <a:r>
              <a:rPr lang="en-US" dirty="0">
                <a:latin typeface="Arial Rounded MT Bold" pitchFamily="34" charset="0"/>
              </a:rPr>
              <a:t> 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</a:t>
            </a:r>
            <a:r>
              <a:rPr lang="en-US" dirty="0">
                <a:latin typeface="Arial Rounded MT Bold" pitchFamily="34" charset="0"/>
              </a:rPr>
              <a:t> before them.  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Generally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el</a:t>
            </a:r>
            <a:r>
              <a:rPr lang="en-US" dirty="0">
                <a:latin typeface="Arial Rounded MT Bold" pitchFamily="34" charset="0"/>
              </a:rPr>
              <a:t> is used before masculine nouns 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</a:t>
            </a:r>
            <a:r>
              <a:rPr lang="en-US" dirty="0" smtClean="0">
                <a:latin typeface="Arial Rounded MT Bold" pitchFamily="34" charset="0"/>
              </a:rPr>
              <a:t>  </a:t>
            </a:r>
            <a:r>
              <a:rPr lang="en-US" dirty="0">
                <a:latin typeface="Arial Rounded MT Bold" pitchFamily="34" charset="0"/>
              </a:rPr>
              <a:t>before  feminine nouns.  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They must match the gender of the noun.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and definite articles</a:t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86" y="16002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4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What do you like?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I like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 Rounded MT Bold" pitchFamily="34" charset="0"/>
              </a:rPr>
              <a:t>¿</a:t>
            </a:r>
            <a:r>
              <a:rPr lang="en-US" dirty="0" err="1">
                <a:latin typeface="Arial Rounded MT Bold" pitchFamily="34" charset="0"/>
              </a:rPr>
              <a:t>Qué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gusta</a:t>
            </a:r>
            <a:r>
              <a:rPr lang="en-US" dirty="0">
                <a:latin typeface="Arial Rounded MT Bold" pitchFamily="34" charset="0"/>
              </a:rPr>
              <a:t>? 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Me </a:t>
            </a:r>
            <a:r>
              <a:rPr lang="en-US" dirty="0" err="1" smtClean="0">
                <a:latin typeface="Arial Rounded MT Bold" pitchFamily="34" charset="0"/>
              </a:rPr>
              <a:t>gusta</a:t>
            </a:r>
            <a:r>
              <a:rPr lang="en-US" dirty="0" smtClean="0">
                <a:latin typeface="Arial Rounded MT Bold" pitchFamily="34" charset="0"/>
              </a:rPr>
              <a:t>…</a:t>
            </a:r>
          </a:p>
          <a:p>
            <a:r>
              <a:rPr lang="en-US" dirty="0" smtClean="0">
                <a:latin typeface="Arial Rounded MT Bold" pitchFamily="34" charset="0"/>
              </a:rPr>
              <a:t>Example:</a:t>
            </a:r>
          </a:p>
          <a:p>
            <a:r>
              <a:rPr lang="en-US" dirty="0" smtClean="0">
                <a:latin typeface="Arial Rounded MT Bold" pitchFamily="34" charset="0"/>
              </a:rPr>
              <a:t>Me </a:t>
            </a:r>
            <a:r>
              <a:rPr lang="en-US" dirty="0" err="1" smtClean="0">
                <a:latin typeface="Arial Rounded MT Bold" pitchFamily="34" charset="0"/>
              </a:rPr>
              <a:t>gusta</a:t>
            </a:r>
            <a:r>
              <a:rPr lang="en-US" dirty="0" smtClean="0">
                <a:latin typeface="Arial Rounded MT Bold" pitchFamily="34" charset="0"/>
              </a:rPr>
              <a:t> la pizza.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355847"/>
            <a:ext cx="6704860" cy="1054394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To find out what a friend likes, ask;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1752600"/>
            <a:ext cx="76200" cy="48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1613726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4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What don’t you like?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To respond:</a:t>
            </a:r>
          </a:p>
          <a:p>
            <a:r>
              <a:rPr lang="en-US" dirty="0" smtClean="0">
                <a:latin typeface="Arial Rounded MT Bold" pitchFamily="34" charset="0"/>
              </a:rPr>
              <a:t>I don’t like….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latin typeface="Arial Rounded MT Bold" pitchFamily="34" charset="0"/>
              </a:rPr>
              <a:t>¿Qué </a:t>
            </a:r>
            <a:r>
              <a:rPr lang="es-ES" dirty="0" smtClean="0">
                <a:latin typeface="Arial Rounded MT Bold" pitchFamily="34" charset="0"/>
              </a:rPr>
              <a:t>no te </a:t>
            </a:r>
            <a:r>
              <a:rPr lang="es-ES" dirty="0">
                <a:latin typeface="Arial Rounded MT Bold" pitchFamily="34" charset="0"/>
              </a:rPr>
              <a:t>gusta? 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No </a:t>
            </a:r>
            <a:r>
              <a:rPr lang="es-ES" dirty="0">
                <a:latin typeface="Arial Rounded MT Bold" pitchFamily="34" charset="0"/>
              </a:rPr>
              <a:t>me </a:t>
            </a:r>
            <a:r>
              <a:rPr lang="es-ES" dirty="0" smtClean="0">
                <a:latin typeface="Arial Rounded MT Bold" pitchFamily="34" charset="0"/>
              </a:rPr>
              <a:t>gusta…</a:t>
            </a: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 err="1" smtClean="0">
                <a:latin typeface="Arial Rounded MT Bold" pitchFamily="34" charset="0"/>
              </a:rPr>
              <a:t>Example</a:t>
            </a:r>
            <a:r>
              <a:rPr lang="es-ES" dirty="0" smtClean="0">
                <a:latin typeface="Arial Rounded MT Bold" pitchFamily="34" charset="0"/>
              </a:rPr>
              <a:t>: No me gusta el voleibol. 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15240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223837"/>
            <a:ext cx="19812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2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Do you like…?</a:t>
            </a:r>
          </a:p>
          <a:p>
            <a:r>
              <a:rPr lang="en-US" dirty="0" smtClean="0">
                <a:latin typeface="Arial Rounded MT Bold" pitchFamily="34" charset="0"/>
              </a:rPr>
              <a:t>Do you like pizza?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Yes, but I like … more.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4407408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¿</a:t>
            </a:r>
            <a:r>
              <a:rPr lang="en-US" dirty="0" err="1">
                <a:latin typeface="Arial Rounded MT Bold" pitchFamily="34" charset="0"/>
              </a:rPr>
              <a:t>Te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gusta</a:t>
            </a:r>
            <a:r>
              <a:rPr lang="en-US" dirty="0">
                <a:latin typeface="Arial Rounded MT Bold" pitchFamily="34" charset="0"/>
              </a:rPr>
              <a:t>…? 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¿</a:t>
            </a:r>
            <a:r>
              <a:rPr lang="en-US" dirty="0" err="1">
                <a:latin typeface="Arial Rounded MT Bold" pitchFamily="34" charset="0"/>
              </a:rPr>
              <a:t>Te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gusta</a:t>
            </a:r>
            <a:r>
              <a:rPr lang="en-US" dirty="0" smtClean="0">
                <a:latin typeface="Arial Rounded MT Bold" pitchFamily="34" charset="0"/>
              </a:rPr>
              <a:t> la pizza? </a:t>
            </a:r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Si, pero me gusta más </a:t>
            </a:r>
            <a:r>
              <a:rPr lang="es-ES" dirty="0" smtClean="0">
                <a:latin typeface="Arial Rounded MT Bold" pitchFamily="34" charset="0"/>
              </a:rPr>
              <a:t>el...</a:t>
            </a:r>
          </a:p>
          <a:p>
            <a:r>
              <a:rPr lang="es-ES" dirty="0">
                <a:latin typeface="Arial Rounded MT Bold" pitchFamily="34" charset="0"/>
              </a:rPr>
              <a:t>Si, pero me gusta más </a:t>
            </a:r>
            <a:r>
              <a:rPr lang="es-ES" dirty="0" smtClean="0">
                <a:latin typeface="Arial Rounded MT Bold" pitchFamily="34" charset="0"/>
              </a:rPr>
              <a:t>la fruta. </a:t>
            </a:r>
            <a:endParaRPr lang="es-ES" dirty="0"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43" y="15240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8600"/>
            <a:ext cx="1524000" cy="151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Basketball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Baseball 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Soccer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latin typeface="Arial Rounded MT Bold" pitchFamily="34" charset="0"/>
              </a:rPr>
              <a:t>El </a:t>
            </a:r>
            <a:r>
              <a:rPr lang="es-ES" dirty="0" smtClean="0">
                <a:latin typeface="Arial Rounded MT Bold" pitchFamily="34" charset="0"/>
              </a:rPr>
              <a:t>baloncesto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El </a:t>
            </a:r>
            <a:r>
              <a:rPr lang="es-ES" dirty="0" smtClean="0">
                <a:latin typeface="Arial Rounded MT Bold" pitchFamily="34" charset="0"/>
              </a:rPr>
              <a:t>béisbol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El fútbol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deportes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598958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33" y="1950244"/>
            <a:ext cx="1081768" cy="120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07" y="35814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257800"/>
            <a:ext cx="136030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Rounded MT Bold" pitchFamily="34" charset="0"/>
              </a:rPr>
              <a:t>Football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The sport of swimming. </a:t>
            </a:r>
          </a:p>
          <a:p>
            <a:pPr marL="45720" indent="0">
              <a:buNone/>
            </a:pPr>
            <a:r>
              <a:rPr lang="en-US" dirty="0" smtClean="0">
                <a:latin typeface="Arial Rounded MT Bold" pitchFamily="34" charset="0"/>
              </a:rPr>
              <a:t>(water polo)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Tennis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latin typeface="Arial Rounded MT Bold" pitchFamily="34" charset="0"/>
              </a:rPr>
              <a:t>El fútbol </a:t>
            </a:r>
            <a:r>
              <a:rPr lang="es-ES" dirty="0" smtClean="0">
                <a:latin typeface="Arial Rounded MT Bold" pitchFamily="34" charset="0"/>
              </a:rPr>
              <a:t>norteamericano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La natación </a:t>
            </a:r>
            <a:r>
              <a:rPr lang="es-ES" dirty="0" smtClean="0">
                <a:latin typeface="Arial Rounded MT Bold" pitchFamily="34" charset="0"/>
              </a:rPr>
              <a:t>(polo acuático) 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El tenis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05" y="1600200"/>
            <a:ext cx="138189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69" y="3533378"/>
            <a:ext cx="1514372" cy="100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0" y="5105400"/>
            <a:ext cx="1433512" cy="112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Jazz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Classical music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Pop music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latin typeface="Arial Rounded MT Bold" pitchFamily="34" charset="0"/>
              </a:rPr>
              <a:t>El </a:t>
            </a:r>
            <a:r>
              <a:rPr lang="es-ES" dirty="0" smtClean="0">
                <a:latin typeface="Arial Rounded MT Bold" pitchFamily="34" charset="0"/>
              </a:rPr>
              <a:t>jazz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La música </a:t>
            </a:r>
            <a:r>
              <a:rPr lang="es-ES" dirty="0" smtClean="0">
                <a:latin typeface="Arial Rounded MT Bold" pitchFamily="34" charset="0"/>
              </a:rPr>
              <a:t>clásica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La música pop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mÚsica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28503"/>
            <a:ext cx="17716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90" y="5181600"/>
            <a:ext cx="146410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95" y="3733800"/>
            <a:ext cx="118176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Rock music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Music by…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latin typeface="Arial Rounded MT Bold" pitchFamily="34" charset="0"/>
              </a:rPr>
              <a:t>La música </a:t>
            </a:r>
            <a:r>
              <a:rPr lang="es-ES" dirty="0" smtClean="0">
                <a:latin typeface="Arial Rounded MT Bold" pitchFamily="34" charset="0"/>
              </a:rPr>
              <a:t>rock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 smtClean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La música de</a:t>
            </a:r>
            <a:r>
              <a:rPr lang="es-ES" dirty="0" smtClean="0">
                <a:latin typeface="Arial Rounded MT Bold" pitchFamily="34" charset="0"/>
              </a:rPr>
              <a:t>…</a:t>
            </a:r>
          </a:p>
          <a:p>
            <a:r>
              <a:rPr lang="es-ES" dirty="0">
                <a:solidFill>
                  <a:srgbClr val="00B0F0"/>
                </a:solidFill>
                <a:latin typeface="Arial Rounded MT Bold" pitchFamily="34" charset="0"/>
              </a:rPr>
              <a:t>La música </a:t>
            </a:r>
            <a:r>
              <a:rPr lang="es-ES" dirty="0" smtClean="0">
                <a:solidFill>
                  <a:srgbClr val="00B0F0"/>
                </a:solidFill>
                <a:latin typeface="Arial Rounded MT Bold" pitchFamily="34" charset="0"/>
              </a:rPr>
              <a:t>de mana</a:t>
            </a:r>
            <a:endParaRPr lang="es-ES" dirty="0">
              <a:solidFill>
                <a:srgbClr val="00B0F0"/>
              </a:solidFill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8" y="1600200"/>
            <a:ext cx="1952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32" y="4897936"/>
            <a:ext cx="1602571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Spanish</a:t>
            </a:r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English class.  (L.A.) 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Homework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El </a:t>
            </a:r>
            <a:r>
              <a:rPr lang="es-ES" dirty="0">
                <a:latin typeface="Arial Rounded MT Bold" pitchFamily="34" charset="0"/>
              </a:rPr>
              <a:t>español </a:t>
            </a:r>
            <a:endParaRPr lang="es-ES" dirty="0" smtClean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La clase de </a:t>
            </a:r>
            <a:r>
              <a:rPr lang="es-ES" dirty="0" smtClean="0">
                <a:latin typeface="Arial Rounded MT Bold" pitchFamily="34" charset="0"/>
              </a:rPr>
              <a:t>inglés</a:t>
            </a:r>
          </a:p>
          <a:p>
            <a:endParaRPr lang="es-ES" dirty="0">
              <a:latin typeface="Arial Rounded MT Bold" pitchFamily="34" charset="0"/>
            </a:endParaRPr>
          </a:p>
          <a:p>
            <a:endParaRPr lang="es-ES" dirty="0">
              <a:latin typeface="Arial Rounded MT Bold" pitchFamily="34" charset="0"/>
            </a:endParaRPr>
          </a:p>
          <a:p>
            <a:r>
              <a:rPr lang="es-ES" dirty="0">
                <a:latin typeface="Arial Rounded MT Bold" pitchFamily="34" charset="0"/>
              </a:rPr>
              <a:t>La tarea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Las </a:t>
            </a:r>
            <a:r>
              <a:rPr lang="en-US" dirty="0" err="1"/>
              <a:t>clases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84" y="1600200"/>
            <a:ext cx="24624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53" y="1600200"/>
            <a:ext cx="1628776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45" y="3874294"/>
            <a:ext cx="127419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01" y="5105400"/>
            <a:ext cx="1429883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78</TotalTime>
  <Words>306</Words>
  <Application>Microsoft Office PowerPoint</Application>
  <PresentationFormat>On-screen Show (4:3)</PresentationFormat>
  <Paragraphs>165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Talking about likes and dislikes </vt:lpstr>
      <vt:lpstr>To find out what a friend likes, ask;</vt:lpstr>
      <vt:lpstr>PowerPoint Presentation</vt:lpstr>
      <vt:lpstr>PowerPoint Presentation</vt:lpstr>
      <vt:lpstr>Los deportes </vt:lpstr>
      <vt:lpstr>PowerPoint Presentation</vt:lpstr>
      <vt:lpstr>La mÚsica </vt:lpstr>
      <vt:lpstr>PowerPoint Presentation</vt:lpstr>
      <vt:lpstr> Las clases  </vt:lpstr>
      <vt:lpstr>La comida  </vt:lpstr>
      <vt:lpstr>PowerPoint Presentation</vt:lpstr>
      <vt:lpstr>Nouns and definite articles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likes and dislikes</dc:title>
  <dc:creator>Dianna V. Serrato</dc:creator>
  <cp:lastModifiedBy>Dianna V. Serrato</cp:lastModifiedBy>
  <cp:revision>8</cp:revision>
  <dcterms:created xsi:type="dcterms:W3CDTF">2012-08-29T19:20:16Z</dcterms:created>
  <dcterms:modified xsi:type="dcterms:W3CDTF">2012-08-29T20:38:39Z</dcterms:modified>
</cp:coreProperties>
</file>