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02F-B6BF-44B4-AB56-93B4F98FD94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8F45-13C1-4CCD-8D90-C762B95EAC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02F-B6BF-44B4-AB56-93B4F98FD94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8F45-13C1-4CCD-8D90-C762B95EA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02F-B6BF-44B4-AB56-93B4F98FD94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8F45-13C1-4CCD-8D90-C762B95EA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02F-B6BF-44B4-AB56-93B4F98FD94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8F45-13C1-4CCD-8D90-C762B95EA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02F-B6BF-44B4-AB56-93B4F98FD94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8F45-13C1-4CCD-8D90-C762B95EAC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02F-B6BF-44B4-AB56-93B4F98FD94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8F45-13C1-4CCD-8D90-C762B95EA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02F-B6BF-44B4-AB56-93B4F98FD94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8F45-13C1-4CCD-8D90-C762B95EA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02F-B6BF-44B4-AB56-93B4F98FD94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8F45-13C1-4CCD-8D90-C762B95EA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02F-B6BF-44B4-AB56-93B4F98FD94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8F45-13C1-4CCD-8D90-C762B95EA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02F-B6BF-44B4-AB56-93B4F98FD94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8F45-13C1-4CCD-8D90-C762B95EAC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02F-B6BF-44B4-AB56-93B4F98FD94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D08F45-13C1-4CCD-8D90-C762B95EAC4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6C902F-B6BF-44B4-AB56-93B4F98FD94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D08F45-13C1-4CCD-8D90-C762B95EAC4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0.jpeg"/><Relationship Id="rId7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3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Verbs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Adverbios</a:t>
            </a:r>
            <a:r>
              <a:rPr lang="en-US" dirty="0" smtClean="0"/>
              <a:t>: describe a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Always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Never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Sometimes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Many times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During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In the morning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At night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In the evening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s-EC" dirty="0" smtClean="0"/>
              <a:t>Siempre</a:t>
            </a:r>
          </a:p>
          <a:p>
            <a:pPr marL="514350" indent="-514350">
              <a:buFont typeface="+mj-lt"/>
              <a:buAutoNum type="alphaLcParenR"/>
            </a:pPr>
            <a:r>
              <a:rPr lang="es-EC" dirty="0" smtClean="0"/>
              <a:t>Nunca</a:t>
            </a:r>
          </a:p>
          <a:p>
            <a:pPr marL="514350" indent="-514350">
              <a:buFont typeface="+mj-lt"/>
              <a:buAutoNum type="alphaLcParenR"/>
            </a:pPr>
            <a:r>
              <a:rPr lang="es-EC" dirty="0" smtClean="0"/>
              <a:t>A veces</a:t>
            </a:r>
          </a:p>
          <a:p>
            <a:pPr marL="514350" indent="-514350">
              <a:buFont typeface="+mj-lt"/>
              <a:buAutoNum type="alphaLcParenR"/>
            </a:pPr>
            <a:r>
              <a:rPr lang="es-EC" dirty="0" smtClean="0"/>
              <a:t>Muchas veces</a:t>
            </a:r>
          </a:p>
          <a:p>
            <a:pPr marL="514350" indent="-514350">
              <a:buFont typeface="+mj-lt"/>
              <a:buAutoNum type="alphaLcParenR"/>
            </a:pPr>
            <a:r>
              <a:rPr lang="es-EC" dirty="0" smtClean="0"/>
              <a:t>Durante</a:t>
            </a:r>
          </a:p>
          <a:p>
            <a:pPr marL="514350" indent="-514350">
              <a:buFont typeface="+mj-lt"/>
              <a:buAutoNum type="alphaLcParenR"/>
            </a:pPr>
            <a:r>
              <a:rPr lang="es-EC" dirty="0" smtClean="0"/>
              <a:t>Por la ma</a:t>
            </a:r>
            <a:r>
              <a:rPr lang="es-EC" dirty="0" smtClean="0">
                <a:latin typeface="Calibri"/>
              </a:rPr>
              <a:t>ñana</a:t>
            </a:r>
          </a:p>
          <a:p>
            <a:pPr marL="514350" indent="-514350">
              <a:buFont typeface="+mj-lt"/>
              <a:buAutoNum type="alphaLcParenR"/>
            </a:pPr>
            <a:r>
              <a:rPr lang="es-EC" dirty="0" smtClean="0">
                <a:latin typeface="Calibri"/>
              </a:rPr>
              <a:t>Por la noche</a:t>
            </a:r>
          </a:p>
          <a:p>
            <a:pPr marL="514350" indent="-514350">
              <a:buFont typeface="+mj-lt"/>
              <a:buAutoNum type="alphaLcParenR"/>
            </a:pPr>
            <a:r>
              <a:rPr lang="es-EC" dirty="0" smtClean="0">
                <a:latin typeface="Calibri"/>
              </a:rPr>
              <a:t>Por la tarde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86200" y="1676400"/>
            <a:ext cx="76200" cy="518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0.gstatic.com/images?q=tbn:ANd9GcR_Jxm5TIhfP7w727kW0hQvNjCT38sQFlYdT-6roZSm-Xjw0Hc_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3228975" cy="2148737"/>
          </a:xfrm>
          <a:prstGeom prst="rect">
            <a:avLst/>
          </a:prstGeom>
          <a:noFill/>
        </p:spPr>
      </p:pic>
      <p:pic>
        <p:nvPicPr>
          <p:cNvPr id="3" name="Picture 8" descr="https://encrypted-tbn0.gstatic.com/images?q=tbn:ANd9GcRvkrQQf9S2Pm8HkF2YwTZeiaBZMXBeS1yE_LCTojj-6MMlJqx1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352800"/>
            <a:ext cx="2057400" cy="2057401"/>
          </a:xfrm>
          <a:prstGeom prst="rect">
            <a:avLst/>
          </a:prstGeom>
          <a:noFill/>
        </p:spPr>
      </p:pic>
      <p:pic>
        <p:nvPicPr>
          <p:cNvPr id="4" name="Picture 4" descr="https://encrypted-tbn1.gstatic.com/images?q=tbn:ANd9GcT-N8hAUBkBbA3xeXJvk8V6Vxa9-6aFDfcGWJumly9CIH7RADWly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533400"/>
            <a:ext cx="2647950" cy="1733551"/>
          </a:xfrm>
          <a:prstGeom prst="rect">
            <a:avLst/>
          </a:prstGeom>
          <a:noFill/>
        </p:spPr>
      </p:pic>
      <p:pic>
        <p:nvPicPr>
          <p:cNvPr id="22530" name="Picture 2" descr="https://encrypted-tbn3.gstatic.com/images?q=tbn:ANd9GcRZLQCDY18OcHz8JvfhSaKh5LiYD9n9JGE9SDVKV83YjnZ-wvr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3048000"/>
            <a:ext cx="2466975" cy="1847851"/>
          </a:xfrm>
          <a:prstGeom prst="rect">
            <a:avLst/>
          </a:prstGeom>
          <a:noFill/>
        </p:spPr>
      </p:pic>
      <p:pic>
        <p:nvPicPr>
          <p:cNvPr id="7" name="Picture 2" descr="https://encrypted-tbn1.gstatic.com/images?q=tbn:ANd9GcQwmBfuV9u7yr9NQGRbESubWSTeQ0BlZyegC2YdZUbOj8myKvGXI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381000"/>
            <a:ext cx="2619375" cy="1743076"/>
          </a:xfrm>
          <a:prstGeom prst="rect">
            <a:avLst/>
          </a:prstGeom>
          <a:noFill/>
        </p:spPr>
      </p:pic>
      <p:pic>
        <p:nvPicPr>
          <p:cNvPr id="8" name="Picture 4" descr="https://encrypted-tbn3.gstatic.com/images?q=tbn:ANd9GcQOIN8qzTEa1AzsAide7ednLbF3m_T_JM65n4IuWqzpU8i4OVZ1f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2971800"/>
            <a:ext cx="2362200" cy="1571938"/>
          </a:xfrm>
          <a:prstGeom prst="rect">
            <a:avLst/>
          </a:prstGeom>
          <a:noFill/>
        </p:spPr>
      </p:pic>
      <p:pic>
        <p:nvPicPr>
          <p:cNvPr id="9" name="Picture 2" descr="https://encrypted-tbn1.gstatic.com/images?q=tbn:ANd9GcQawYu-H8GEIf4INkNl9Xe0rqGvL000z9gv1UOYePcg0qnXvYXKRw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33800" y="5105400"/>
            <a:ext cx="2438400" cy="1512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verb: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err="1" smtClean="0">
                <a:solidFill>
                  <a:srgbClr val="FF0000"/>
                </a:solidFill>
              </a:rPr>
              <a:t>Bail</a:t>
            </a:r>
            <a:r>
              <a:rPr lang="en-US" sz="9600" dirty="0" err="1" smtClean="0">
                <a:solidFill>
                  <a:schemeClr val="accent5">
                    <a:lumMod val="75000"/>
                  </a:schemeClr>
                </a:solidFill>
              </a:rPr>
              <a:t>ar</a:t>
            </a:r>
            <a:endParaRPr lang="en-US" sz="9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105400" y="2209800"/>
            <a:ext cx="1143000" cy="1371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ine Callout 1 4"/>
          <p:cNvSpPr/>
          <p:nvPr/>
        </p:nvSpPr>
        <p:spPr>
          <a:xfrm>
            <a:off x="6629400" y="1524000"/>
            <a:ext cx="1371600" cy="6096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3371850" y="2952750"/>
            <a:ext cx="1485900" cy="1828800"/>
          </a:xfrm>
          <a:prstGeom prst="rightBrace">
            <a:avLst>
              <a:gd name="adj1" fmla="val 8333"/>
              <a:gd name="adj2" fmla="val 4875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2362200" y="4267200"/>
            <a:ext cx="1219200" cy="762000"/>
          </a:xfrm>
          <a:prstGeom prst="borderCallout1">
            <a:avLst>
              <a:gd name="adj1" fmla="val 2500"/>
              <a:gd name="adj2" fmla="val -13802"/>
              <a:gd name="adj3" fmla="val -68750"/>
              <a:gd name="adj4" fmla="val 702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jugar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Why is </a:t>
            </a:r>
            <a:r>
              <a:rPr lang="en-US" dirty="0" err="1" smtClean="0"/>
              <a:t>j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gar</a:t>
            </a:r>
            <a:r>
              <a:rPr lang="en-US" dirty="0" smtClean="0"/>
              <a:t> different?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a stem-changing verb?	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J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gar</a:t>
            </a:r>
            <a:r>
              <a:rPr lang="en-US" dirty="0" smtClean="0"/>
              <a:t> is a stem-changing verb.</a:t>
            </a:r>
          </a:p>
          <a:p>
            <a:endParaRPr lang="en-US" dirty="0" smtClean="0"/>
          </a:p>
          <a:p>
            <a:r>
              <a:rPr lang="en-US" dirty="0" smtClean="0"/>
              <a:t>A verb that is categorized as a stem-changer has a spelling change when conjugated.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vowel</a:t>
            </a:r>
            <a:r>
              <a:rPr lang="en-US" dirty="0" smtClean="0"/>
              <a:t> in the stem will change.</a:t>
            </a:r>
          </a:p>
          <a:p>
            <a:r>
              <a:rPr lang="en-US" dirty="0" smtClean="0"/>
              <a:t>-</a:t>
            </a:r>
            <a:r>
              <a:rPr lang="en-US" dirty="0" smtClean="0">
                <a:solidFill>
                  <a:srgbClr val="0070C0"/>
                </a:solidFill>
              </a:rPr>
              <a:t>The verb will still have the same endings. 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43400" y="1238250"/>
            <a:ext cx="76200" cy="5619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the stem-change for the verb </a:t>
            </a:r>
            <a:r>
              <a:rPr lang="en-US" dirty="0" err="1" smtClean="0"/>
              <a:t>j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gar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forms will have a spelling change?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J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gar’s</a:t>
            </a:r>
            <a:r>
              <a:rPr lang="en-US" dirty="0" smtClean="0"/>
              <a:t> stem change is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  -&gt;</a:t>
            </a:r>
            <a:r>
              <a:rPr lang="en-US" dirty="0" err="1" smtClean="0">
                <a:solidFill>
                  <a:srgbClr val="FF0000"/>
                </a:solidFill>
              </a:rPr>
              <a:t>ue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forms except for </a:t>
            </a:r>
            <a:r>
              <a:rPr lang="en-US" dirty="0" err="1" smtClean="0">
                <a:solidFill>
                  <a:schemeClr val="accent1"/>
                </a:solidFill>
              </a:rPr>
              <a:t>nosotros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will have the u turn in to </a:t>
            </a:r>
            <a:r>
              <a:rPr lang="en-US" dirty="0" err="1" smtClean="0"/>
              <a:t>ue</a:t>
            </a:r>
            <a:r>
              <a:rPr lang="en-US" dirty="0" smtClean="0"/>
              <a:t> when being conjugated.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95800" y="1905000"/>
            <a:ext cx="0" cy="495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Complete conjugation of </a:t>
            </a:r>
            <a:r>
              <a:rPr lang="en-US" dirty="0" err="1" smtClean="0"/>
              <a:t>jugar</a:t>
            </a:r>
            <a:r>
              <a:rPr lang="en-US" dirty="0" smtClean="0"/>
              <a:t>. 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j</a:t>
            </a:r>
            <a:r>
              <a:rPr lang="en-US" dirty="0" err="1" smtClean="0">
                <a:solidFill>
                  <a:srgbClr val="FF0000"/>
                </a:solidFill>
              </a:rPr>
              <a:t>ue</a:t>
            </a:r>
            <a:r>
              <a:rPr lang="en-US" dirty="0" err="1" smtClean="0"/>
              <a:t>go</a:t>
            </a:r>
            <a:endParaRPr lang="en-US" dirty="0" smtClean="0"/>
          </a:p>
          <a:p>
            <a:r>
              <a:rPr lang="en-US" dirty="0" err="1" smtClean="0"/>
              <a:t>T</a:t>
            </a:r>
            <a:r>
              <a:rPr lang="en-US" dirty="0" err="1" smtClean="0">
                <a:latin typeface="Calibri"/>
              </a:rPr>
              <a:t>ú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j</a:t>
            </a:r>
            <a:r>
              <a:rPr lang="en-US" dirty="0" err="1" smtClean="0">
                <a:solidFill>
                  <a:srgbClr val="FF0000"/>
                </a:solidFill>
                <a:latin typeface="Calibri"/>
              </a:rPr>
              <a:t>ue</a:t>
            </a:r>
            <a:r>
              <a:rPr lang="en-US" dirty="0" err="1" smtClean="0">
                <a:latin typeface="Calibri"/>
              </a:rPr>
              <a:t>gas</a:t>
            </a:r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Ella </a:t>
            </a:r>
            <a:r>
              <a:rPr lang="en-US" dirty="0" err="1" smtClean="0">
                <a:latin typeface="Calibri"/>
              </a:rPr>
              <a:t>j</a:t>
            </a:r>
            <a:r>
              <a:rPr lang="en-US" dirty="0" err="1" smtClean="0">
                <a:solidFill>
                  <a:srgbClr val="FF0000"/>
                </a:solidFill>
                <a:latin typeface="Calibri"/>
              </a:rPr>
              <a:t>ue</a:t>
            </a:r>
            <a:r>
              <a:rPr lang="en-US" dirty="0" err="1" smtClean="0">
                <a:latin typeface="Calibri"/>
              </a:rPr>
              <a:t>ga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Nosotros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j</a:t>
            </a:r>
            <a:r>
              <a:rPr lang="en-US" b="1" dirty="0" err="1" smtClean="0">
                <a:latin typeface="Calibri"/>
              </a:rPr>
              <a:t>u</a:t>
            </a:r>
            <a:r>
              <a:rPr lang="en-US" dirty="0" err="1" smtClean="0">
                <a:latin typeface="Calibri"/>
              </a:rPr>
              <a:t>gamos</a:t>
            </a:r>
            <a:endParaRPr lang="en-US" dirty="0" smtClean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Ellos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j</a:t>
            </a:r>
            <a:r>
              <a:rPr lang="en-US" dirty="0" err="1" smtClean="0">
                <a:solidFill>
                  <a:srgbClr val="FF0000"/>
                </a:solidFill>
                <a:latin typeface="Calibri"/>
              </a:rPr>
              <a:t>ue</a:t>
            </a:r>
            <a:r>
              <a:rPr lang="en-US" dirty="0" err="1" smtClean="0">
                <a:latin typeface="Calibri"/>
              </a:rPr>
              <a:t>gan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1905000"/>
            <a:ext cx="0" cy="495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vocabulary with verbs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Asistir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ejercicios</a:t>
            </a:r>
            <a:r>
              <a:rPr lang="en-US" dirty="0" smtClean="0"/>
              <a:t> </a:t>
            </a:r>
            <a:r>
              <a:rPr lang="en-US" dirty="0" err="1" smtClean="0"/>
              <a:t>aer</a:t>
            </a:r>
            <a:r>
              <a:rPr lang="en-US" dirty="0" err="1" smtClean="0">
                <a:latin typeface="Calibri"/>
              </a:rPr>
              <a:t>óbicos</a:t>
            </a:r>
            <a:r>
              <a:rPr lang="en-US" dirty="0" smtClean="0">
                <a:latin typeface="Calibri"/>
              </a:rPr>
              <a:t>. </a:t>
            </a:r>
          </a:p>
          <a:p>
            <a:endParaRPr lang="en-US" dirty="0" smtClean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alibri"/>
              </a:rPr>
              <a:t>Comer</a:t>
            </a:r>
            <a:r>
              <a:rPr lang="en-US" dirty="0" smtClean="0">
                <a:latin typeface="Calibri"/>
              </a:rPr>
              <a:t> un </a:t>
            </a:r>
            <a:r>
              <a:rPr lang="en-US" dirty="0" err="1" smtClean="0">
                <a:latin typeface="Calibri"/>
              </a:rPr>
              <a:t>s</a:t>
            </a:r>
            <a:r>
              <a:rPr lang="en-US" dirty="0" err="1" smtClean="0">
                <a:latin typeface="Times New Roman"/>
                <a:cs typeface="Times New Roman"/>
              </a:rPr>
              <a:t>ándwich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Comer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una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hamburguesa</a:t>
            </a:r>
            <a:r>
              <a:rPr lang="en-US" dirty="0" smtClean="0">
                <a:latin typeface="Times New Roman"/>
                <a:cs typeface="Times New Roman"/>
              </a:rPr>
              <a:t> con papas </a:t>
            </a:r>
            <a:r>
              <a:rPr lang="en-US" dirty="0" err="1" smtClean="0">
                <a:latin typeface="Times New Roman"/>
                <a:cs typeface="Times New Roman"/>
              </a:rPr>
              <a:t>fritas</a:t>
            </a:r>
            <a:endParaRPr lang="en-US" dirty="0"/>
          </a:p>
        </p:txBody>
      </p:sp>
      <p:pic>
        <p:nvPicPr>
          <p:cNvPr id="4098" name="Picture 2" descr="https://encrypted-tbn1.gstatic.com/images?q=tbn:ANd9GcQawYu-H8GEIf4INkNl9Xe0rqGvL000z9gv1UOYePcg0qnXvYXK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828800"/>
            <a:ext cx="2438400" cy="1512278"/>
          </a:xfrm>
          <a:prstGeom prst="rect">
            <a:avLst/>
          </a:prstGeom>
          <a:noFill/>
        </p:spPr>
      </p:pic>
      <p:pic>
        <p:nvPicPr>
          <p:cNvPr id="4100" name="Picture 4" descr="https://encrypted-tbn3.gstatic.com/images?q=tbn:ANd9GcQOIN8qzTEa1AzsAide7ednLbF3m_T_JM65n4IuWqzpU8i4OVZ1f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581400"/>
            <a:ext cx="2362200" cy="1571938"/>
          </a:xfrm>
          <a:prstGeom prst="rect">
            <a:avLst/>
          </a:prstGeom>
          <a:noFill/>
        </p:spPr>
      </p:pic>
      <p:pic>
        <p:nvPicPr>
          <p:cNvPr id="4102" name="Picture 6" descr="https://encrypted-tbn0.gstatic.com/images?q=tbn:ANd9GcTOsq5Sx4zIxRGVzygK6HoTZ57p6Az7kIFzzfDl25mVhP690An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5336770"/>
            <a:ext cx="2286000" cy="1521230"/>
          </a:xfrm>
          <a:prstGeom prst="rect">
            <a:avLst/>
          </a:prstGeom>
          <a:noFill/>
        </p:spPr>
      </p:pic>
      <p:cxnSp>
        <p:nvCxnSpPr>
          <p:cNvPr id="9" name="Straight Connector 8"/>
          <p:cNvCxnSpPr>
            <a:stCxn id="2" idx="2"/>
          </p:cNvCxnSpPr>
          <p:nvPr/>
        </p:nvCxnSpPr>
        <p:spPr>
          <a:xfrm>
            <a:off x="4572000" y="1847088"/>
            <a:ext cx="76200" cy="5010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Beber</a:t>
            </a:r>
            <a:r>
              <a:rPr lang="en-US" dirty="0" smtClean="0"/>
              <a:t> </a:t>
            </a:r>
            <a:r>
              <a:rPr lang="en-US" dirty="0" err="1" smtClean="0"/>
              <a:t>agua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Beber</a:t>
            </a:r>
            <a:r>
              <a:rPr lang="en-US" dirty="0" smtClean="0"/>
              <a:t> </a:t>
            </a:r>
            <a:r>
              <a:rPr lang="en-US" dirty="0" err="1" smtClean="0"/>
              <a:t>jugo</a:t>
            </a:r>
            <a:endParaRPr lang="en-US" dirty="0"/>
          </a:p>
        </p:txBody>
      </p:sp>
      <p:pic>
        <p:nvPicPr>
          <p:cNvPr id="3074" name="Picture 2" descr="https://encrypted-tbn1.gstatic.com/images?q=tbn:ANd9GcQwmBfuV9u7yr9NQGRbESubWSTeQ0BlZyegC2YdZUbOj8myKvGX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95400"/>
            <a:ext cx="2619375" cy="1743076"/>
          </a:xfrm>
          <a:prstGeom prst="rect">
            <a:avLst/>
          </a:prstGeom>
          <a:noFill/>
        </p:spPr>
      </p:pic>
      <p:pic>
        <p:nvPicPr>
          <p:cNvPr id="3076" name="Picture 4" descr="https://encrypted-tbn2.gstatic.com/images?q=tbn:ANd9GcR-gdNYg6_sdjQMSs4Rb_PWwCvTAl1YnQSgQErSLYtZQ8uPhiN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657600"/>
            <a:ext cx="2057400" cy="2787446"/>
          </a:xfrm>
          <a:prstGeom prst="rect">
            <a:avLst/>
          </a:prstGeom>
          <a:noFill/>
        </p:spPr>
      </p:pic>
      <p:cxnSp>
        <p:nvCxnSpPr>
          <p:cNvPr id="8" name="Straight Connector 7"/>
          <p:cNvCxnSpPr>
            <a:stCxn id="2" idx="0"/>
          </p:cNvCxnSpPr>
          <p:nvPr/>
        </p:nvCxnSpPr>
        <p:spPr>
          <a:xfrm>
            <a:off x="4572000" y="704088"/>
            <a:ext cx="76200" cy="6153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55929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Leer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tiras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dirty="0" err="1" smtClean="0">
                <a:latin typeface="Calibri"/>
              </a:rPr>
              <a:t>ómicas</a:t>
            </a:r>
            <a:r>
              <a:rPr lang="en-US" dirty="0" smtClean="0">
                <a:latin typeface="Calibri"/>
              </a:rPr>
              <a:t> en el </a:t>
            </a:r>
            <a:r>
              <a:rPr lang="en-US" dirty="0" err="1" smtClean="0">
                <a:latin typeface="Calibri"/>
              </a:rPr>
              <a:t>periódico</a:t>
            </a:r>
            <a:r>
              <a:rPr lang="en-US" dirty="0" smtClean="0">
                <a:latin typeface="Calibri"/>
              </a:rPr>
              <a:t>.</a:t>
            </a:r>
          </a:p>
          <a:p>
            <a:endParaRPr lang="en-US" dirty="0" smtClean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Calibri"/>
              </a:rPr>
              <a:t>Escribir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tarjetas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postales</a:t>
            </a:r>
            <a:endParaRPr lang="en-US" dirty="0" smtClean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endParaRPr lang="en-US" dirty="0" smtClean="0">
              <a:latin typeface="Calibri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Calibri"/>
              </a:rPr>
              <a:t>Recibir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cartas</a:t>
            </a:r>
            <a:endParaRPr lang="en-US" dirty="0"/>
          </a:p>
        </p:txBody>
      </p:sp>
      <p:pic>
        <p:nvPicPr>
          <p:cNvPr id="2050" name="Picture 2" descr="https://encrypted-tbn1.gstatic.com/images?q=tbn:ANd9GcSj__0QFrLxP5JFhMUtBqIPezyDtzknBJlPT4KFqJosOeM94U2F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3819525" cy="1190625"/>
          </a:xfrm>
          <a:prstGeom prst="rect">
            <a:avLst/>
          </a:prstGeom>
          <a:noFill/>
        </p:spPr>
      </p:pic>
      <p:pic>
        <p:nvPicPr>
          <p:cNvPr id="2052" name="Picture 4" descr="https://encrypted-tbn1.gstatic.com/images?q=tbn:ANd9GcT-N8hAUBkBbA3xeXJvk8V6Vxa9-6aFDfcGWJumly9CIH7RADWly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0"/>
            <a:ext cx="2647950" cy="1733551"/>
          </a:xfrm>
          <a:prstGeom prst="rect">
            <a:avLst/>
          </a:prstGeom>
          <a:noFill/>
        </p:spPr>
      </p:pic>
      <p:pic>
        <p:nvPicPr>
          <p:cNvPr id="2054" name="Picture 6" descr="https://encrypted-tbn0.gstatic.com/images?q=tbn:ANd9GcRcLNCkveJM-2Z0yaOZuH6iLv_sMWrXy6ljTYykFVX9E9S91U3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2743200"/>
            <a:ext cx="1950244" cy="1600200"/>
          </a:xfrm>
          <a:prstGeom prst="rect">
            <a:avLst/>
          </a:prstGeom>
          <a:noFill/>
        </p:spPr>
      </p:pic>
      <p:pic>
        <p:nvPicPr>
          <p:cNvPr id="2056" name="Picture 8" descr="https://encrypted-tbn0.gstatic.com/images?q=tbn:ANd9GcRvkrQQf9S2Pm8HkF2YwTZeiaBZMXBeS1yE_LCTojj-6MMlJqx1V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648200"/>
            <a:ext cx="2057400" cy="2057401"/>
          </a:xfrm>
          <a:prstGeom prst="rect">
            <a:avLst/>
          </a:prstGeom>
          <a:noFill/>
        </p:spPr>
      </p:pic>
      <p:pic>
        <p:nvPicPr>
          <p:cNvPr id="2058" name="Picture 10" descr="https://encrypted-tbn2.gstatic.com/images?q=tbn:ANd9GcRRIGNOgTiy_ZO1VCJnmoDGkZYvUraG0nWHGDsSgLEXLEgtfPp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5639649"/>
            <a:ext cx="1752600" cy="1218351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48006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Correr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millas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s://encrypted-tbn0.gstatic.com/images?q=tbn:ANd9GcR_Jxm5TIhfP7w727kW0hQvNjCT38sQFlYdT-6roZSm-Xjw0Hc_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3999"/>
            <a:ext cx="3228975" cy="214873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724400" y="0"/>
            <a:ext cx="7620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361</TotalTime>
  <Words>197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Verbs Part 2</vt:lpstr>
      <vt:lpstr>Parts of a verb:</vt:lpstr>
      <vt:lpstr>El verbo jugar</vt:lpstr>
      <vt:lpstr>PowerPoint Presentation</vt:lpstr>
      <vt:lpstr>PowerPoint Presentation</vt:lpstr>
      <vt:lpstr>New vocabulary with verbs</vt:lpstr>
      <vt:lpstr>PowerPoint Presentation</vt:lpstr>
      <vt:lpstr>PowerPoint Presentation</vt:lpstr>
      <vt:lpstr>PowerPoint Presentation</vt:lpstr>
      <vt:lpstr>Adverbios: describe a verb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 Part 2</dc:title>
  <dc:creator>Ricardo Romo</dc:creator>
  <cp:lastModifiedBy>Dianna V. Serrato</cp:lastModifiedBy>
  <cp:revision>1</cp:revision>
  <dcterms:created xsi:type="dcterms:W3CDTF">2012-12-02T22:56:31Z</dcterms:created>
  <dcterms:modified xsi:type="dcterms:W3CDTF">2012-12-03T15:38:12Z</dcterms:modified>
</cp:coreProperties>
</file>